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259" r:id="rId3"/>
    <p:sldId id="260" r:id="rId4"/>
    <p:sldId id="261" r:id="rId5"/>
    <p:sldId id="262" r:id="rId6"/>
    <p:sldId id="263" r:id="rId7"/>
    <p:sldId id="268" r:id="rId8"/>
    <p:sldId id="270" r:id="rId9"/>
    <p:sldId id="272" r:id="rId10"/>
    <p:sldId id="339" r:id="rId11"/>
    <p:sldId id="277" r:id="rId12"/>
    <p:sldId id="278" r:id="rId13"/>
    <p:sldId id="279" r:id="rId14"/>
    <p:sldId id="280" r:id="rId15"/>
    <p:sldId id="283" r:id="rId16"/>
    <p:sldId id="284" r:id="rId17"/>
    <p:sldId id="286" r:id="rId18"/>
    <p:sldId id="288" r:id="rId19"/>
    <p:sldId id="345" r:id="rId20"/>
    <p:sldId id="346" r:id="rId21"/>
    <p:sldId id="265" r:id="rId22"/>
    <p:sldId id="315" r:id="rId23"/>
    <p:sldId id="290" r:id="rId24"/>
    <p:sldId id="292" r:id="rId25"/>
    <p:sldId id="294" r:id="rId26"/>
    <p:sldId id="319" r:id="rId27"/>
    <p:sldId id="324" r:id="rId28"/>
    <p:sldId id="326" r:id="rId29"/>
    <p:sldId id="322" r:id="rId30"/>
    <p:sldId id="330" r:id="rId31"/>
    <p:sldId id="327" r:id="rId32"/>
    <p:sldId id="335" r:id="rId33"/>
    <p:sldId id="338" r:id="rId34"/>
    <p:sldId id="337" r:id="rId35"/>
    <p:sldId id="336" r:id="rId36"/>
    <p:sldId id="317" r:id="rId37"/>
    <p:sldId id="308" r:id="rId38"/>
    <p:sldId id="332" r:id="rId39"/>
    <p:sldId id="309" r:id="rId40"/>
    <p:sldId id="310" r:id="rId41"/>
    <p:sldId id="347" r:id="rId42"/>
    <p:sldId id="333" r:id="rId43"/>
    <p:sldId id="296" r:id="rId44"/>
    <p:sldId id="312" r:id="rId45"/>
    <p:sldId id="300" r:id="rId46"/>
    <p:sldId id="301" r:id="rId47"/>
    <p:sldId id="340" r:id="rId48"/>
    <p:sldId id="342" r:id="rId49"/>
    <p:sldId id="302" r:id="rId50"/>
    <p:sldId id="344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Planilha_do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Planilha_do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Planilha_do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Planilha_do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Planilha_do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Planilha_do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Planilha_do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Planilha_do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Resultado do IDEB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TO/2017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61607080343605447"/>
          <c:y val="4.236337035056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83500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B74-4574-B82F-FC3DF3A66414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B74-4574-B82F-FC3DF3A66414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3B74-4574-B82F-FC3DF3A66414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3B74-4574-B82F-FC3DF3A66414}"/>
              </c:ext>
            </c:extLst>
          </c:dPt>
          <c:dLbls>
            <c:dLbl>
              <c:idx val="0"/>
              <c:layout>
                <c:manualLayout>
                  <c:x val="-4.0974409448818951E-2"/>
                  <c:y val="0.15594087197433651"/>
                </c:manualLayout>
              </c:layout>
              <c:tx>
                <c:rich>
                  <a:bodyPr/>
                  <a:lstStyle/>
                  <a:p>
                    <a:fld id="{DD9592C1-5549-4086-9CB4-07822430D7D6}" type="VALUE">
                      <a:rPr lang="en-US" smtClean="0"/>
                      <a:pPr/>
                      <a:t>[VALOR]</a:t>
                    </a:fld>
                    <a:r>
                      <a:rPr lang="en-US" baseline="0" dirty="0" smtClean="0"/>
                      <a:t>- </a:t>
                    </a:r>
                    <a:fld id="{B76F74F0-0CF0-43CC-9C9E-71857E090E9F}" type="PERCENTAGE">
                      <a:rPr lang="en-US" baseline="0"/>
                      <a:pPr/>
                      <a:t>[PORCENTAGEM]</a:t>
                    </a:fld>
                    <a:endParaRPr lang="en-US" baseline="0" dirty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B74-4574-B82F-FC3DF3A6641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EBE09CC-07EC-4BFF-A279-8D7FD4B70EE9}" type="VALUE">
                      <a:rPr lang="en-US" smtClean="0"/>
                      <a:pPr/>
                      <a:t>[VALOR]</a:t>
                    </a:fld>
                    <a:r>
                      <a:rPr lang="en-US" baseline="0" dirty="0" smtClean="0"/>
                      <a:t>- </a:t>
                    </a:r>
                    <a:fld id="{C79CE631-905E-4D46-85CB-5B14A6B29F87}" type="PERCENTAGE">
                      <a:rPr lang="en-US" baseline="0" smtClean="0"/>
                      <a:pPr/>
                      <a:t>[PORCENTAGEM]</a:t>
                    </a:fld>
                    <a:endParaRPr lang="en-US" baseline="0" dirty="0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B74-4574-B82F-FC3DF3A6641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A72B6E8-251F-4999-B0E5-BF58C98B40E6}" type="VALUE">
                      <a:rPr lang="en-US" smtClean="0"/>
                      <a:pPr/>
                      <a:t>[VALOR]</a:t>
                    </a:fld>
                    <a:r>
                      <a:rPr lang="en-US" baseline="0" smtClean="0"/>
                      <a:t>- </a:t>
                    </a:r>
                    <a:fld id="{52277580-6217-40AE-8C8C-4BEE0776EAC0}" type="PERCENTAGE">
                      <a:rPr lang="en-US" baseline="0"/>
                      <a:pPr/>
                      <a:t>[PORCENTAGEM]</a:t>
                    </a:fld>
                    <a:endParaRPr lang="en-US" baseline="0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B74-4574-B82F-FC3DF3A66414}"/>
                </c:ext>
              </c:extLst>
            </c:dLbl>
            <c:dLbl>
              <c:idx val="3"/>
              <c:layout>
                <c:manualLayout>
                  <c:x val="-4.7087489063867019E-2"/>
                  <c:y val="-3.4696704578594554E-3"/>
                </c:manualLayout>
              </c:layout>
              <c:tx>
                <c:rich>
                  <a:bodyPr/>
                  <a:lstStyle/>
                  <a:p>
                    <a:fld id="{A26E222F-96B2-4005-BBA2-05E66462C79A}" type="VALUE">
                      <a:rPr lang="en-US" smtClean="0"/>
                      <a:pPr/>
                      <a:t>[VALOR]</a:t>
                    </a:fld>
                    <a:r>
                      <a:rPr lang="en-US" baseline="0" dirty="0" smtClean="0"/>
                      <a:t>- </a:t>
                    </a:r>
                    <a:fld id="{90088514-2F14-443A-966A-912E1B7B11AB}" type="PERCENTAGE">
                      <a:rPr lang="en-US" baseline="0" smtClean="0"/>
                      <a:pPr/>
                      <a:t>[PORCENTAGEM]</a:t>
                    </a:fld>
                    <a:endParaRPr lang="en-US" baseline="0" dirty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B74-4574-B82F-FC3DF3A66414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Plan1!$A$1:$D$1</c:f>
              <c:strCache>
                <c:ptCount val="4"/>
                <c:pt idx="0">
                  <c:v>Municípios não avaliados</c:v>
                </c:pt>
                <c:pt idx="1">
                  <c:v>alcançaram a meta 2017</c:v>
                </c:pt>
                <c:pt idx="2">
                  <c:v>não alcançaram a meta 2017</c:v>
                </c:pt>
                <c:pt idx="3">
                  <c:v>sem projeção</c:v>
                </c:pt>
              </c:strCache>
            </c:strRef>
          </c:cat>
          <c:val>
            <c:numRef>
              <c:f>Plan1!$A$2:$D$2</c:f>
              <c:numCache>
                <c:formatCode>General</c:formatCode>
                <c:ptCount val="4"/>
                <c:pt idx="0">
                  <c:v>9</c:v>
                </c:pt>
                <c:pt idx="1">
                  <c:v>60</c:v>
                </c:pt>
                <c:pt idx="2">
                  <c:v>69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B74-4574-B82F-FC3DF3A6641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Municípios que possuem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escolas (anos iniciais) adaptadas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alunos</a:t>
            </a:r>
            <a:r>
              <a:rPr lang="pt-BR" sz="16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com deficiência ou mobilidade reduzida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15389055192036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5262288304278822E-2"/>
          <c:y val="0.22379119775785319"/>
          <c:w val="0.64955084508676031"/>
          <c:h val="0.7419946496704842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219F-4A5B-925A-19711E4F539F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219F-4A5B-925A-19711E4F539F}"/>
              </c:ext>
            </c:extLst>
          </c:dPt>
          <c:dPt>
            <c:idx val="2"/>
            <c:bubble3D val="0"/>
            <c:spPr>
              <a:solidFill>
                <a:srgbClr val="F83500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219F-4A5B-925A-19711E4F539F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219F-4A5B-925A-19711E4F539F}"/>
              </c:ext>
            </c:extLst>
          </c:dPt>
          <c:dLbls>
            <c:dLbl>
              <c:idx val="0"/>
              <c:layout>
                <c:manualLayout>
                  <c:x val="-0.11771391076115491"/>
                  <c:y val="9.1994776616222518E-2"/>
                </c:manualLayout>
              </c:layout>
              <c:tx>
                <c:rich>
                  <a:bodyPr/>
                  <a:lstStyle/>
                  <a:p>
                    <a:fld id="{A2B46FBD-F209-4577-B193-B8A219BBE4BB}" type="VALUE">
                      <a:rPr lang="en-US" smtClean="0"/>
                      <a:pPr/>
                      <a:t>[VALOR]</a:t>
                    </a:fld>
                    <a:r>
                      <a:rPr lang="en-US" baseline="0" dirty="0" smtClean="0"/>
                      <a:t>- </a:t>
                    </a:r>
                    <a:fld id="{2AF7F6CD-DF2A-4C34-9BBE-ED1A1F48DD38}" type="PERCENTAGE">
                      <a:rPr lang="en-US" baseline="0" smtClean="0"/>
                      <a:pPr/>
                      <a:t>[PORCENTAGEM]</a:t>
                    </a:fld>
                    <a:endParaRPr lang="en-US" baseline="0" dirty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19F-4A5B-925A-19711E4F539F}"/>
                </c:ext>
              </c:extLst>
            </c:dLbl>
            <c:dLbl>
              <c:idx val="1"/>
              <c:layout>
                <c:manualLayout>
                  <c:x val="0.16375262467191598"/>
                  <c:y val="-0.15043187552205914"/>
                </c:manualLayout>
              </c:layout>
              <c:tx>
                <c:rich>
                  <a:bodyPr/>
                  <a:lstStyle/>
                  <a:p>
                    <a:fld id="{3AE39D6C-AEC8-4A9D-9D40-2A8B8B56C995}" type="VALUE">
                      <a:rPr lang="en-US" smtClean="0"/>
                      <a:pPr/>
                      <a:t>[VALOR]</a:t>
                    </a:fld>
                    <a:r>
                      <a:rPr lang="en-US" baseline="0" dirty="0" smtClean="0"/>
                      <a:t>- </a:t>
                    </a:r>
                    <a:fld id="{2C6E5ECD-13FD-4B59-8C3E-05147342C743}" type="PERCENTAGE">
                      <a:rPr lang="en-US" baseline="0"/>
                      <a:pPr/>
                      <a:t>[PORCENTAGEM]</a:t>
                    </a:fld>
                    <a:endParaRPr lang="en-US" baseline="0" dirty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19F-4A5B-925A-19711E4F539F}"/>
                </c:ext>
              </c:extLst>
            </c:dLbl>
            <c:dLbl>
              <c:idx val="2"/>
              <c:layout>
                <c:manualLayout>
                  <c:x val="3.7786307961504811E-2"/>
                  <c:y val="0.12789661708953048"/>
                </c:manualLayout>
              </c:layout>
              <c:tx>
                <c:rich>
                  <a:bodyPr/>
                  <a:lstStyle/>
                  <a:p>
                    <a:fld id="{942F4774-4DB6-4491-827F-9BC914CD227D}" type="VALUE">
                      <a:rPr lang="en-US" smtClean="0"/>
                      <a:pPr/>
                      <a:t>[VALOR]</a:t>
                    </a:fld>
                    <a:r>
                      <a:rPr lang="en-US" baseline="0" dirty="0" smtClean="0"/>
                      <a:t>- </a:t>
                    </a:r>
                    <a:fld id="{A5C11269-DA93-4B7D-896A-0E889EDBFC57}" type="PERCENTAGE">
                      <a:rPr lang="en-US" baseline="0"/>
                      <a:pPr/>
                      <a:t>[PORCENTAGEM]</a:t>
                    </a:fld>
                    <a:endParaRPr lang="en-US" baseline="0" dirty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19F-4A5B-925A-19711E4F539F}"/>
                </c:ext>
              </c:extLst>
            </c:dLbl>
            <c:dLbl>
              <c:idx val="3"/>
              <c:layout>
                <c:manualLayout>
                  <c:x val="3.6381889763779526E-2"/>
                  <c:y val="5.7895888013998042E-3"/>
                </c:manualLayout>
              </c:layout>
              <c:tx>
                <c:rich>
                  <a:bodyPr/>
                  <a:lstStyle/>
                  <a:p>
                    <a:fld id="{16146513-C387-405D-B654-F0805827BFA1}" type="VALUE">
                      <a:rPr lang="en-US" smtClean="0"/>
                      <a:pPr/>
                      <a:t>[VALOR]</a:t>
                    </a:fld>
                    <a:r>
                      <a:rPr lang="en-US" baseline="0" dirty="0" smtClean="0"/>
                      <a:t>- </a:t>
                    </a:r>
                    <a:fld id="{F296C50B-E7CC-4868-B269-CB69E0348C1D}" type="PERCENTAGE">
                      <a:rPr lang="en-US" baseline="0"/>
                      <a:pPr/>
                      <a:t>[PORCENTAGEM]</a:t>
                    </a:fld>
                    <a:endParaRPr lang="en-US" baseline="0" dirty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19F-4A5B-925A-19711E4F539F}"/>
                </c:ext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'escola adaptadas'!$A$2:$A$5</c:f>
              <c:strCache>
                <c:ptCount val="4"/>
                <c:pt idx="0">
                  <c:v>não possui nenhuma unidade</c:v>
                </c:pt>
                <c:pt idx="1">
                  <c:v>possui de 1 a 10 unidades</c:v>
                </c:pt>
                <c:pt idx="2">
                  <c:v>Possui de 11 a 20 unidades</c:v>
                </c:pt>
                <c:pt idx="3">
                  <c:v>Possui mais de 20 unidades</c:v>
                </c:pt>
              </c:strCache>
            </c:strRef>
          </c:cat>
          <c:val>
            <c:numRef>
              <c:f>'escola adaptadas'!$B$2:$B$5</c:f>
              <c:numCache>
                <c:formatCode>General</c:formatCode>
                <c:ptCount val="4"/>
                <c:pt idx="0">
                  <c:v>43</c:v>
                </c:pt>
                <c:pt idx="1">
                  <c:v>88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19F-4A5B-925A-19711E4F539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Municípios que possuem laboratório ou sala</a:t>
            </a:r>
            <a:r>
              <a:rPr lang="pt-BR" baseline="0">
                <a:latin typeface="Arial" panose="020B0604020202020204" pitchFamily="34" charset="0"/>
                <a:cs typeface="Arial" panose="020B0604020202020204" pitchFamily="34" charset="0"/>
              </a:rPr>
              <a:t> de informática</a:t>
            </a: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c:rich>
      </c:tx>
      <c:layout>
        <c:manualLayout>
          <c:xMode val="edge"/>
          <c:yMode val="edge"/>
          <c:x val="0.13311111111111112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A38-4AD7-AE27-3EE0D8DDF76A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A38-4AD7-AE27-3EE0D8DDF76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1F1CCA7-FBDB-4ADE-AC08-ADE3401E4AC9}" type="VALUE">
                      <a:rPr lang="en-US" smtClean="0"/>
                      <a:pPr/>
                      <a:t>[VALOR]</a:t>
                    </a:fld>
                    <a:r>
                      <a:rPr lang="en-US" baseline="0" smtClean="0"/>
                      <a:t>- </a:t>
                    </a:r>
                    <a:fld id="{474CFB34-9ACE-4DE7-9EFA-84E46A631542}" type="PERCENTAGE">
                      <a:rPr lang="en-US" baseline="0"/>
                      <a:pPr/>
                      <a:t>[PORCENTAGEM]</a:t>
                    </a:fld>
                    <a:endParaRPr lang="en-US" baseline="0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A38-4AD7-AE27-3EE0D8DDF76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4275C58-6C8A-4694-A4AC-B3FDC202B807}" type="VALUE">
                      <a:rPr lang="en-US" smtClean="0"/>
                      <a:pPr/>
                      <a:t>[VALOR]</a:t>
                    </a:fld>
                    <a:r>
                      <a:rPr lang="en-US" baseline="0" dirty="0" smtClean="0"/>
                      <a:t>- </a:t>
                    </a:r>
                    <a:fld id="{79BDBFB4-50EE-404A-85ED-C1C605840DE5}" type="PERCENTAGE">
                      <a:rPr lang="en-US" baseline="0" smtClean="0"/>
                      <a:pPr/>
                      <a:t>[PORCENTAGEM]</a:t>
                    </a:fld>
                    <a:endParaRPr lang="en-US" baseline="0" dirty="0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A38-4AD7-AE27-3EE0D8DDF76A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'Laboratório de informática'!$A$2:$A$3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'Laboratório de informática'!$B$2:$B$3</c:f>
              <c:numCache>
                <c:formatCode>General</c:formatCode>
                <c:ptCount val="2"/>
                <c:pt idx="0">
                  <c:v>28</c:v>
                </c:pt>
                <c:pt idx="1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38-4AD7-AE27-3EE0D8DDF76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225055855647092"/>
          <c:y val="0.53403750592913735"/>
          <c:w val="0.13445297062701408"/>
          <c:h val="0.1196654165807017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Municípios que possuem escolas com quadra poliesportiva coberta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555555555555555E-2"/>
          <c:y val="0.27754629629629629"/>
          <c:w val="0.58167519685039371"/>
          <c:h val="0.6530092592592592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29D3-43DF-AF44-88999F896ED2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29D3-43DF-AF44-88999F896ED2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29D3-43DF-AF44-88999F896ED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E904A217-F71A-42CD-BFEA-34F22D5A84BC}" type="VALUE">
                      <a:rPr lang="en-US" smtClean="0"/>
                      <a:pPr/>
                      <a:t>[VALOR]</a:t>
                    </a:fld>
                    <a:r>
                      <a:rPr lang="en-US" baseline="0" dirty="0" smtClean="0"/>
                      <a:t>- </a:t>
                    </a:r>
                    <a:fld id="{A905BE04-C6DB-482B-AC4E-6D8BCAC47D83}" type="PERCENTAGE">
                      <a:rPr lang="en-US" baseline="0" smtClean="0"/>
                      <a:pPr/>
                      <a:t>[PORCENTAGEM]</a:t>
                    </a:fld>
                    <a:endParaRPr lang="en-US" baseline="0" dirty="0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9D3-43DF-AF44-88999F896ED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E3D97DA-B010-45A7-8295-5C89D2DFE733}" type="VALUE">
                      <a:rPr lang="en-US" smtClean="0"/>
                      <a:pPr/>
                      <a:t>[VALOR]</a:t>
                    </a:fld>
                    <a:r>
                      <a:rPr lang="en-US" baseline="0" smtClean="0"/>
                      <a:t>- </a:t>
                    </a:r>
                    <a:fld id="{DB9F1DF5-138A-4249-8E44-2588CD2467E2}" type="PERCENTAGE">
                      <a:rPr lang="en-US" baseline="0"/>
                      <a:pPr/>
                      <a:t>[PORCENTAGEM]</a:t>
                    </a:fld>
                    <a:endParaRPr lang="en-US" baseline="0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9D3-43DF-AF44-88999F896ED2}"/>
                </c:ext>
              </c:extLst>
            </c:dLbl>
            <c:dLbl>
              <c:idx val="2"/>
              <c:layout>
                <c:manualLayout>
                  <c:x val="1.1381889763779528E-2"/>
                  <c:y val="0.1169006999125109"/>
                </c:manualLayout>
              </c:layout>
              <c:tx>
                <c:rich>
                  <a:bodyPr/>
                  <a:lstStyle/>
                  <a:p>
                    <a:fld id="{5C3C2D18-C4B2-4EED-BAC4-C458F0CAFD6C}" type="VALUE">
                      <a:rPr lang="en-US" smtClean="0"/>
                      <a:pPr/>
                      <a:t>[VALOR]</a:t>
                    </a:fld>
                    <a:r>
                      <a:rPr lang="en-US" baseline="0" dirty="0" smtClean="0"/>
                      <a:t>- </a:t>
                    </a:r>
                    <a:fld id="{42543F9A-A4EB-4188-9E13-CE0F3D53954E}" type="PERCENTAGE">
                      <a:rPr lang="en-US" baseline="0" smtClean="0"/>
                      <a:pPr/>
                      <a:t>[PORCENTAGEM]</a:t>
                    </a:fld>
                    <a:endParaRPr lang="en-US" baseline="0" dirty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9D3-43DF-AF44-88999F896ED2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'Quadra poliesportiva'!$A$2:$A$4</c:f>
              <c:strCache>
                <c:ptCount val="3"/>
                <c:pt idx="0">
                  <c:v>Não possui nenhuma unidade</c:v>
                </c:pt>
                <c:pt idx="1">
                  <c:v>Possui de 1 a 05 unidades</c:v>
                </c:pt>
                <c:pt idx="2">
                  <c:v>Possui acima de  05 unidades</c:v>
                </c:pt>
              </c:strCache>
            </c:strRef>
          </c:cat>
          <c:val>
            <c:numRef>
              <c:f>'Quadra poliesportiva'!$B$2:$B$4</c:f>
              <c:numCache>
                <c:formatCode>General</c:formatCode>
                <c:ptCount val="3"/>
                <c:pt idx="0">
                  <c:v>63</c:v>
                </c:pt>
                <c:pt idx="1">
                  <c:v>71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9D3-43DF-AF44-88999F896ED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Municípios que monitoraram</a:t>
            </a:r>
            <a:r>
              <a:rPr lang="en-US" baseline="0">
                <a:latin typeface="Arial" panose="020B0604020202020204" pitchFamily="34" charset="0"/>
                <a:cs typeface="Arial" panose="020B0604020202020204" pitchFamily="34" charset="0"/>
              </a:rPr>
              <a:t> a taxa de evasão escolar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327-4D07-9AE3-1F39416573A7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327-4D07-9AE3-1F39416573A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15ACE72-DA75-4764-93D1-DAF1D285BE29}" type="VALUE">
                      <a:rPr lang="en-US" smtClean="0"/>
                      <a:pPr/>
                      <a:t>[VALOR]</a:t>
                    </a:fld>
                    <a:r>
                      <a:rPr lang="en-US" baseline="0" dirty="0" smtClean="0"/>
                      <a:t>- </a:t>
                    </a:r>
                    <a:fld id="{46DEA9FE-C70F-4BBE-A00B-5C54932ED4BC}" type="PERCENTAGE">
                      <a:rPr lang="en-US" baseline="0" smtClean="0"/>
                      <a:pPr/>
                      <a:t>[PORCENTAGEM]</a:t>
                    </a:fld>
                    <a:endParaRPr lang="en-US" baseline="0" dirty="0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327-4D07-9AE3-1F39416573A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D19F3E9-FDB3-4716-8772-345A74724B3F}" type="VALUE">
                      <a:rPr lang="en-US" smtClean="0"/>
                      <a:pPr/>
                      <a:t>[VALOR]</a:t>
                    </a:fld>
                    <a:r>
                      <a:rPr lang="en-US" baseline="0" dirty="0" smtClean="0"/>
                      <a:t>- </a:t>
                    </a:r>
                    <a:fld id="{0F4CBFA6-3B33-4CD4-8A07-A5DD7D9AA455}" type="PERCENTAGE">
                      <a:rPr lang="en-US" baseline="0" smtClean="0"/>
                      <a:pPr/>
                      <a:t>[PORCENTAGEM]</a:t>
                    </a:fld>
                    <a:endParaRPr lang="en-US" baseline="0" dirty="0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327-4D07-9AE3-1F39416573A7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'Evasão Escolar'!$A$2:$A$3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'Evasão Escolar'!$B$2:$B$3</c:f>
              <c:numCache>
                <c:formatCode>General</c:formatCode>
                <c:ptCount val="2"/>
                <c:pt idx="0">
                  <c:v>77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27-4D07-9AE3-1F39416573A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Gastos com Capacitação de</a:t>
            </a:r>
            <a:r>
              <a:rPr lang="en-US" baseline="0">
                <a:latin typeface="Arial" panose="020B0604020202020204" pitchFamily="34" charset="0"/>
                <a:cs typeface="Arial" panose="020B0604020202020204" pitchFamily="34" charset="0"/>
              </a:rPr>
              <a:t> Docentes / Creche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555555555555555E-2"/>
          <c:y val="0.28680555555555554"/>
          <c:w val="0.6397314085739283"/>
          <c:h val="0.6530092592592592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194-4EE4-BBB2-297DEF9E68F9}"/>
              </c:ext>
            </c:extLst>
          </c:dPt>
          <c:dPt>
            <c:idx val="1"/>
            <c:bubble3D val="0"/>
            <c:spPr>
              <a:solidFill>
                <a:srgbClr val="F83500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194-4EE4-BBB2-297DEF9E68F9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194-4EE4-BBB2-297DEF9E68F9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B194-4EE4-BBB2-297DEF9E68F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BDB2F04B-F8D8-468B-8A8E-56C2D097531E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- </a:t>
                    </a:r>
                    <a:fld id="{789DE2B7-CE05-4F82-80BB-923C230AF754}" type="PERCENTAGE">
                      <a:rPr lang="en-US" baseline="0" smtClean="0"/>
                      <a:pPr/>
                      <a:t>[PORCENTAGEM]</a:t>
                    </a:fld>
                    <a:endParaRPr lang="en-US" dirty="0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194-4EE4-BBB2-297DEF9E68F9}"/>
                </c:ext>
              </c:extLst>
            </c:dLbl>
            <c:dLbl>
              <c:idx val="1"/>
              <c:layout>
                <c:manualLayout>
                  <c:x val="2.6575459317585301E-2"/>
                  <c:y val="-4.4381743948672996E-2"/>
                </c:manualLayout>
              </c:layout>
              <c:tx>
                <c:rich>
                  <a:bodyPr/>
                  <a:lstStyle/>
                  <a:p>
                    <a:fld id="{D10B20D9-EA0D-41FA-9B35-51275C9A5964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- </a:t>
                    </a:r>
                    <a:fld id="{2D7B8A37-EE12-4845-84DE-60224583CE51}" type="PERCENTAGE">
                      <a:rPr lang="en-US" baseline="0" smtClean="0"/>
                      <a:pPr/>
                      <a:t>[PORCENTAGEM]</a:t>
                    </a:fld>
                    <a:endParaRPr lang="en-US" dirty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194-4EE4-BBB2-297DEF9E68F9}"/>
                </c:ext>
              </c:extLst>
            </c:dLbl>
            <c:dLbl>
              <c:idx val="2"/>
              <c:layout>
                <c:manualLayout>
                  <c:x val="2.2306211723534558E-2"/>
                  <c:y val="6.3507582385535138E-2"/>
                </c:manualLayout>
              </c:layout>
              <c:tx>
                <c:rich>
                  <a:bodyPr/>
                  <a:lstStyle/>
                  <a:p>
                    <a:fld id="{810763A4-9D8E-485E-AE98-0CE083D355BA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- </a:t>
                    </a:r>
                    <a:fld id="{188663FA-E2BD-4C1C-AEFC-329F61850F3D}" type="PERCENTAGE">
                      <a:rPr lang="en-US" baseline="0" smtClean="0"/>
                      <a:pPr/>
                      <a:t>[PORCENTAGEM]</a:t>
                    </a:fld>
                    <a:endParaRPr lang="en-US" dirty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194-4EE4-BBB2-297DEF9E68F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6450950-2947-4E84-A61C-712180EABE3E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- </a:t>
                    </a:r>
                    <a:fld id="{E98EC72D-6C26-40EB-AD72-C3F385321E8E}" type="PERCENTAGE">
                      <a:rPr lang="en-US" baseline="0" smtClean="0"/>
                      <a:pPr/>
                      <a:t>[PORCENTAGEM]</a:t>
                    </a:fld>
                    <a:endParaRPr lang="en-US" dirty="0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194-4EE4-BBB2-297DEF9E68F9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'capacitação creche'!$A$2:$A$5</c:f>
              <c:strCache>
                <c:ptCount val="4"/>
                <c:pt idx="0">
                  <c:v>0,00 a 20.000,00</c:v>
                </c:pt>
                <c:pt idx="1">
                  <c:v>21.000,00 a 50.000,00</c:v>
                </c:pt>
                <c:pt idx="2">
                  <c:v>51.000,00 a 100.000,00</c:v>
                </c:pt>
                <c:pt idx="3">
                  <c:v>Não informaram</c:v>
                </c:pt>
              </c:strCache>
            </c:strRef>
          </c:cat>
          <c:val>
            <c:numRef>
              <c:f>'capacitação creche'!$B$2:$B$5</c:f>
              <c:numCache>
                <c:formatCode>General</c:formatCode>
                <c:ptCount val="4"/>
                <c:pt idx="0">
                  <c:v>44</c:v>
                </c:pt>
                <c:pt idx="1">
                  <c:v>5</c:v>
                </c:pt>
                <c:pt idx="2">
                  <c:v>2</c:v>
                </c:pt>
                <c:pt idx="3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194-4EE4-BBB2-297DEF9E68F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800" b="1" i="0" baseline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Gastos com Capacitação de Docentes / Pré-escola</a:t>
            </a:r>
            <a:endParaRPr lang="pt-BR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37E-4BA9-926A-C288C2A85543}"/>
              </c:ext>
            </c:extLst>
          </c:dPt>
          <c:dPt>
            <c:idx val="1"/>
            <c:bubble3D val="0"/>
            <c:spPr>
              <a:solidFill>
                <a:srgbClr val="F83500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37E-4BA9-926A-C288C2A85543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37E-4BA9-926A-C288C2A85543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737E-4BA9-926A-C288C2A8554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C440BFD-0CC0-468B-8AE7-7F9C029F0557}" type="VALUE">
                      <a:rPr lang="en-US" smtClean="0"/>
                      <a:pPr/>
                      <a:t>[VALOR]</a:t>
                    </a:fld>
                    <a:r>
                      <a:rPr lang="en-US" baseline="0" smtClean="0"/>
                      <a:t>- </a:t>
                    </a:r>
                    <a:fld id="{783A8834-B001-497A-8D68-7DE45474A599}" type="PERCENTAGE">
                      <a:rPr lang="en-US" baseline="0"/>
                      <a:pPr/>
                      <a:t>[PORCENTAGEM]</a:t>
                    </a:fld>
                    <a:endParaRPr lang="en-US" baseline="0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37E-4BA9-926A-C288C2A85543}"/>
                </c:ext>
              </c:extLst>
            </c:dLbl>
            <c:dLbl>
              <c:idx val="1"/>
              <c:layout>
                <c:manualLayout>
                  <c:x val="8.0274059492563429E-2"/>
                  <c:y val="-7.8385462233887426E-2"/>
                </c:manualLayout>
              </c:layout>
              <c:tx>
                <c:rich>
                  <a:bodyPr/>
                  <a:lstStyle/>
                  <a:p>
                    <a:fld id="{9DCC54FB-D557-4112-A84E-027D272760B7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-</a:t>
                    </a:r>
                    <a:r>
                      <a:rPr lang="en-US" baseline="0" dirty="0" smtClean="0"/>
                      <a:t> </a:t>
                    </a:r>
                    <a:fld id="{00985AE1-0B9C-4171-A251-50A3AC96B872}" type="PERCENTAGE">
                      <a:rPr lang="en-US" baseline="0"/>
                      <a:pPr/>
                      <a:t>[PORCENTAGEM]</a:t>
                    </a:fld>
                    <a:endParaRPr lang="en-US" baseline="0" dirty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37E-4BA9-926A-C288C2A85543}"/>
                </c:ext>
              </c:extLst>
            </c:dLbl>
            <c:dLbl>
              <c:idx val="2"/>
              <c:layout>
                <c:manualLayout>
                  <c:x val="2.5500218722659666E-2"/>
                  <c:y val="8.581219014288183E-4"/>
                </c:manualLayout>
              </c:layout>
              <c:tx>
                <c:rich>
                  <a:bodyPr/>
                  <a:lstStyle/>
                  <a:p>
                    <a:fld id="{1C065611-BDA0-45F0-8622-C03DE8B18A0F}" type="VALUE">
                      <a:rPr lang="en-US" smtClean="0"/>
                      <a:pPr/>
                      <a:t>[VALOR]</a:t>
                    </a:fld>
                    <a:r>
                      <a:rPr lang="en-US" baseline="0" dirty="0" smtClean="0"/>
                      <a:t>- </a:t>
                    </a:r>
                    <a:fld id="{5684D603-8BD0-4A75-B650-13FDFDEBB371}" type="PERCENTAGE">
                      <a:rPr lang="en-US" baseline="0" smtClean="0"/>
                      <a:pPr/>
                      <a:t>[PORCENTAGEM]</a:t>
                    </a:fld>
                    <a:endParaRPr lang="en-US" baseline="0" dirty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37E-4BA9-926A-C288C2A8554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772343C-32FC-45EF-8F91-CBD26650B0C5}" type="VALUE">
                      <a:rPr lang="en-US" smtClean="0"/>
                      <a:pPr/>
                      <a:t>[VALOR]</a:t>
                    </a:fld>
                    <a:r>
                      <a:rPr lang="en-US" baseline="0" smtClean="0"/>
                      <a:t>- </a:t>
                    </a:r>
                    <a:fld id="{F362AD01-74BA-4325-8E54-3D02489176C7}" type="PERCENTAGE">
                      <a:rPr lang="en-US" baseline="0"/>
                      <a:pPr/>
                      <a:t>[PORCENTAGEM]</a:t>
                    </a:fld>
                    <a:endParaRPr lang="en-US" baseline="0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37E-4BA9-926A-C288C2A8554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'capacitação pré-escola'!$A$2:$A$5</c:f>
              <c:strCache>
                <c:ptCount val="4"/>
                <c:pt idx="0">
                  <c:v>0,00 a 50.000,00</c:v>
                </c:pt>
                <c:pt idx="1">
                  <c:v>51.000,00 a 100.000,00</c:v>
                </c:pt>
                <c:pt idx="2">
                  <c:v>101.000,00 a 150.000,00</c:v>
                </c:pt>
                <c:pt idx="3">
                  <c:v>Nãopossui registro</c:v>
                </c:pt>
              </c:strCache>
            </c:strRef>
          </c:cat>
          <c:val>
            <c:numRef>
              <c:f>'capacitação pré-escola'!$B$2:$B$5</c:f>
              <c:numCache>
                <c:formatCode>General</c:formatCode>
                <c:ptCount val="4"/>
                <c:pt idx="0">
                  <c:v>53</c:v>
                </c:pt>
                <c:pt idx="1">
                  <c:v>3</c:v>
                </c:pt>
                <c:pt idx="2">
                  <c:v>3</c:v>
                </c:pt>
                <c:pt idx="3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7E-4BA9-926A-C288C2A8554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Municípios</a:t>
            </a:r>
            <a:r>
              <a:rPr lang="pt-BR" sz="2800" baseline="0" dirty="0">
                <a:latin typeface="Arial" panose="020B0604020202020204" pitchFamily="34" charset="0"/>
                <a:cs typeface="Arial" panose="020B0604020202020204" pitchFamily="34" charset="0"/>
              </a:rPr>
              <a:t> e o combate ao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Absenteísmo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173-4D6A-BCFF-FEAFA8B9A109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173-4D6A-BCFF-FEAFA8B9A109}"/>
              </c:ext>
            </c:extLst>
          </c:dPt>
          <c:dLbls>
            <c:dLbl>
              <c:idx val="0"/>
              <c:layout>
                <c:manualLayout>
                  <c:x val="-6.1131889763779527E-2"/>
                  <c:y val="-0.30128754738990959"/>
                </c:manualLayout>
              </c:layout>
              <c:tx>
                <c:rich>
                  <a:bodyPr/>
                  <a:lstStyle/>
                  <a:p>
                    <a:fld id="{B76E4993-CEB4-4B72-817A-C9C46968183B}" type="VALUE">
                      <a:rPr lang="en-US" smtClean="0"/>
                      <a:pPr/>
                      <a:t>[VALOR]</a:t>
                    </a:fld>
                    <a:r>
                      <a:rPr lang="en-US" baseline="0" dirty="0" smtClean="0"/>
                      <a:t>- </a:t>
                    </a:r>
                    <a:fld id="{5528284F-C44E-4307-8488-249DB3274842}" type="PERCENTAGE">
                      <a:rPr lang="en-US" baseline="0"/>
                      <a:pPr/>
                      <a:t>[PORCENTAGEM]</a:t>
                    </a:fld>
                    <a:endParaRPr lang="en-US" baseline="0" dirty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173-4D6A-BCFF-FEAFA8B9A109}"/>
                </c:ext>
              </c:extLst>
            </c:dLbl>
            <c:dLbl>
              <c:idx val="1"/>
              <c:layout>
                <c:manualLayout>
                  <c:x val="3.7899168853893266E-2"/>
                  <c:y val="0.11717191601049869"/>
                </c:manualLayout>
              </c:layout>
              <c:tx>
                <c:rich>
                  <a:bodyPr/>
                  <a:lstStyle/>
                  <a:p>
                    <a:fld id="{29217470-74B7-49C1-9A3D-57A35A3C8717}" type="VALUE">
                      <a:rPr lang="en-US" smtClean="0"/>
                      <a:pPr/>
                      <a:t>[VALOR]</a:t>
                    </a:fld>
                    <a:r>
                      <a:rPr lang="en-US" baseline="0" dirty="0" smtClean="0"/>
                      <a:t>- </a:t>
                    </a:r>
                    <a:fld id="{B064ADF7-C292-45D2-99CF-F92D8D99A270}" type="PERCENTAGE">
                      <a:rPr lang="en-US" baseline="0" smtClean="0"/>
                      <a:pPr/>
                      <a:t>[PORCENTAGEM]</a:t>
                    </a:fld>
                    <a:endParaRPr lang="en-US" baseline="0" dirty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173-4D6A-BCFF-FEAFA8B9A109}"/>
                </c:ext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Plan1!$A$2:$A$3</c:f>
              <c:strCache>
                <c:ptCount val="2"/>
                <c:pt idx="0">
                  <c:v>Municípios que não possuem programa de inibição de absenteísmo</c:v>
                </c:pt>
                <c:pt idx="1">
                  <c:v>Municípios que possuem programa de inibição de absenteísmo</c:v>
                </c:pt>
              </c:strCache>
            </c:strRef>
          </c:cat>
          <c:val>
            <c:numRef>
              <c:f>Plan1!$B$2:$B$3</c:f>
              <c:numCache>
                <c:formatCode>General</c:formatCode>
                <c:ptCount val="2"/>
                <c:pt idx="0">
                  <c:v>129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73-4D6A-BCFF-FEAFA8B9A10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  e avaliação das Metas do PME</a:t>
            </a:r>
          </a:p>
        </c:rich>
      </c:tx>
      <c:layout>
        <c:manualLayout>
          <c:xMode val="edge"/>
          <c:yMode val="edge"/>
          <c:x val="0.20478627875446517"/>
          <c:y val="3.0695353690234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rgbClr val="7030A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2C3-48FF-907D-52794220F993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2C3-48FF-907D-52794220F9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CA65E82-83B9-4D5D-B7AE-67B18D66BCDD}" type="VALUE">
                      <a:rPr lang="en-US" smtClean="0"/>
                      <a:pPr/>
                      <a:t>[VALOR]</a:t>
                    </a:fld>
                    <a:r>
                      <a:rPr lang="en-US" baseline="0" smtClean="0"/>
                      <a:t>- </a:t>
                    </a:r>
                    <a:fld id="{29FFC9B2-C452-4EC4-9FFA-0ED0EBA4DB30}" type="PERCENTAGE">
                      <a:rPr lang="en-US" baseline="0"/>
                      <a:pPr/>
                      <a:t>[PORCENTAGEM]</a:t>
                    </a:fld>
                    <a:endParaRPr lang="en-US" baseline="0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2C3-48FF-907D-52794220F99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EE9AB01-7B5C-46B9-8537-58AB2499E568}" type="VALUE">
                      <a:rPr lang="en-US" smtClean="0"/>
                      <a:pPr/>
                      <a:t>[VALOR]</a:t>
                    </a:fld>
                    <a:r>
                      <a:rPr lang="en-US" baseline="0" smtClean="0"/>
                      <a:t>- </a:t>
                    </a:r>
                    <a:fld id="{8CC6C674-853F-47FB-B11C-47D96D3B0124}" type="PERCENTAGE">
                      <a:rPr lang="en-US" baseline="0"/>
                      <a:pPr/>
                      <a:t>[PORCENTAGEM]</a:t>
                    </a:fld>
                    <a:endParaRPr lang="en-US" baseline="0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2C3-48FF-907D-52794220F99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'[Monitoramento do Plano.xlsx]Plan1'!$A$2:$A$3</c:f>
              <c:strCache>
                <c:ptCount val="2"/>
                <c:pt idx="0">
                  <c:v>Municípios que realizam monitoramento e avaliação</c:v>
                </c:pt>
                <c:pt idx="1">
                  <c:v>Municípios que não  realizam monitoramento e avaliação</c:v>
                </c:pt>
              </c:strCache>
            </c:strRef>
          </c:cat>
          <c:val>
            <c:numRef>
              <c:f>'[Monitoramento do Plano.xlsx]Plan1'!$B$2:$B$3</c:f>
              <c:numCache>
                <c:formatCode>General</c:formatCode>
                <c:ptCount val="2"/>
                <c:pt idx="0">
                  <c:v>97</c:v>
                </c:pt>
                <c:pt idx="1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C3-48FF-907D-52794220F99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335FC-01C6-4FEC-81A9-D1835CC98705}" type="datetimeFigureOut">
              <a:rPr lang="pt-BR" smtClean="0"/>
              <a:t>22/10/2018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4CA96-BC4D-4013-A8E3-EBEEC961E9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4150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CA96-BC4D-4013-A8E3-EBEEC961E96A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26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CA96-BC4D-4013-A8E3-EBEEC961E96A}" type="slidenum">
              <a:rPr lang="pt-BR" smtClean="0">
                <a:solidFill>
                  <a:prstClr val="black"/>
                </a:solidFill>
              </a:rPr>
              <a:pPr/>
              <a:t>17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81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CA96-BC4D-4013-A8E3-EBEEC961E96A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4748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CA96-BC4D-4013-A8E3-EBEEC961E96A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9559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CA96-BC4D-4013-A8E3-EBEEC961E96A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040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Existe normatização/orientação das atribuições do gestor do contrato dos serviços de transporte escolar? Existe registro individualizado dos transporte escolar?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CA96-BC4D-4013-A8E3-EBEEC961E96A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024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(O termo de referência/Projeto básico/Edital dispõe de mapa com as rotas/itinerários que permitam identificar o itinerário, a quantidade de quilômetros, os requisitos dos veículos, quantidade de alunos, a necessidade de monitores) </a:t>
            </a:r>
          </a:p>
          <a:p>
            <a:pPr algn="just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O edital dispõe dos requisitos/exigências para os condutores e os monitores?</a:t>
            </a:r>
          </a:p>
          <a:p>
            <a:pPr algn="just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Possui calendário do ano letivo? Especificações técnicas do veículo</a:t>
            </a:r>
          </a:p>
          <a:p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CA96-BC4D-4013-A8E3-EBEEC961E96A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920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CA96-BC4D-4013-A8E3-EBEEC961E96A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2545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CA96-BC4D-4013-A8E3-EBEEC961E96A}" type="slidenum">
              <a:rPr lang="pt-BR" smtClean="0">
                <a:solidFill>
                  <a:prstClr val="black"/>
                </a:solidFill>
              </a:rPr>
              <a:pPr/>
              <a:t>42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97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portuguese/geral-36526598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3116" y="3458946"/>
            <a:ext cx="4911662" cy="1470025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63116" y="4940274"/>
            <a:ext cx="4911662" cy="987552"/>
          </a:xfrm>
        </p:spPr>
        <p:txBody>
          <a:bodyPr/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565" y="79468"/>
            <a:ext cx="6481672" cy="14176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b="1" dirty="0" smtClean="0">
                <a:solidFill>
                  <a:srgbClr val="FF0000"/>
                </a:solidFill>
              </a:rPr>
              <a:t>O </a:t>
            </a:r>
            <a:r>
              <a:rPr lang="en-US" b="1" dirty="0" err="1" smtClean="0">
                <a:solidFill>
                  <a:srgbClr val="FF0000"/>
                </a:solidFill>
              </a:rPr>
              <a:t>começo</a:t>
            </a:r>
            <a:r>
              <a:rPr lang="en-US" b="1" dirty="0" smtClean="0">
                <a:solidFill>
                  <a:srgbClr val="FF0000"/>
                </a:solidFill>
              </a:rPr>
              <a:t> da </a:t>
            </a:r>
            <a:r>
              <a:rPr lang="en-US" b="1" dirty="0" err="1" smtClean="0">
                <a:solidFill>
                  <a:srgbClr val="FF0000"/>
                </a:solidFill>
              </a:rPr>
              <a:t>vida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Mídia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700" y="1714499"/>
            <a:ext cx="6845300" cy="38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4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43209" y="1367073"/>
            <a:ext cx="8039476" cy="871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1 </a:t>
            </a:r>
            <a:endParaRPr lang="pt-BR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Universalizar, até 2016</a:t>
            </a:r>
            <a:r>
              <a:rPr lang="pt-BR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educação infantil na</a:t>
            </a:r>
            <a:br>
              <a:rPr lang="pt-BR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pré-escola para as crianças de 4 (quatro) a 5</a:t>
            </a:r>
            <a:br>
              <a:rPr lang="pt-BR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(cinco) anos de idade e ampliar a oferta de</a:t>
            </a:r>
            <a:br>
              <a:rPr lang="pt-BR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infantil em creches de forma a</a:t>
            </a:r>
            <a:br>
              <a:rPr lang="pt-BR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atender, no mínimo, </a:t>
            </a:r>
            <a:r>
              <a:rPr lang="pt-BR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r>
              <a:rPr lang="pt-BR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(cinquenta por cento)</a:t>
            </a:r>
            <a:br>
              <a:rPr lang="pt-BR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crianças de até 3 (três) anos até o final da</a:t>
            </a:r>
            <a:br>
              <a:rPr lang="pt-BR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vigência deste </a:t>
            </a:r>
            <a:r>
              <a:rPr lang="pt-BR" sz="28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PNE.</a:t>
            </a:r>
            <a:endParaRPr lang="pt-BR" sz="28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Fonte: IEGM-TCE-TO-2017</a:t>
            </a:r>
            <a:endParaRPr lang="pt-B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53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43209" y="1367073"/>
            <a:ext cx="8039476" cy="872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i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Quantidade de Municípios que NÃO </a:t>
            </a:r>
            <a:r>
              <a:rPr lang="pt-BR" sz="28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fizeram pesquisa ou estudo para levantar o número de crianças que necessitavam de creche</a:t>
            </a:r>
            <a:endParaRPr lang="pt-BR" sz="2800" b="1" i="1" dirty="0" smtClean="0">
              <a:solidFill>
                <a:schemeClr val="tx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b="1" dirty="0">
              <a:solidFill>
                <a:schemeClr val="tx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2015: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74 Municípios;</a:t>
            </a:r>
          </a:p>
          <a:p>
            <a:pPr algn="just"/>
            <a:endParaRPr lang="pt-BR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107 municípios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endParaRPr lang="pt-BR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2017: 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87 municípios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Fonte:IEGM-TCE-TO-2015/2016/2017</a:t>
            </a:r>
            <a:endParaRPr lang="pt-BR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Fonte: IEGM-TCE-TO-2017</a:t>
            </a:r>
            <a:endParaRPr lang="pt-B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35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89299" y="1276539"/>
            <a:ext cx="8437830" cy="9156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i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Municípios </a:t>
            </a:r>
            <a:r>
              <a:rPr lang="pt-BR" sz="28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NÃO fizeram pesquisa ou estudo para levantar o número de crianças </a:t>
            </a:r>
            <a:r>
              <a:rPr lang="pt-BR" sz="2800" b="1" i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4 a 5 anos de idade não matriculadas na pré-escola </a:t>
            </a:r>
            <a:endParaRPr lang="pt-BR" sz="2800" b="1" i="1" dirty="0" smtClean="0">
              <a:solidFill>
                <a:schemeClr val="tx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b="1" i="1" dirty="0">
              <a:solidFill>
                <a:schemeClr val="tx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2015: 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98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Municípios;</a:t>
            </a:r>
          </a:p>
          <a:p>
            <a:pPr algn="just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:119 municípios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2017: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93 municípios</a:t>
            </a:r>
          </a:p>
          <a:p>
            <a:pPr algn="just"/>
            <a:r>
              <a:rPr lang="pt-B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pt-BR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Fonte:IEGM-TCE-TO-2015/2016/2017</a:t>
            </a:r>
            <a:endParaRPr lang="pt-BR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Fonte: IEGM-TCE-TO-2017</a:t>
            </a:r>
            <a:endParaRPr lang="pt-B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96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89299" y="1276539"/>
            <a:ext cx="8437830" cy="9156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i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Municípios </a:t>
            </a:r>
            <a:r>
              <a:rPr lang="pt-BR" sz="28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NÃO fizeram pesquisa ou estudo para levantar o número de crianças </a:t>
            </a:r>
            <a:r>
              <a:rPr lang="pt-BR" sz="2800" b="1" i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4 a 5 anos de idade não matriculadas na pré-escola </a:t>
            </a:r>
            <a:endParaRPr lang="pt-BR" sz="2800" b="1" i="1" dirty="0" smtClean="0">
              <a:solidFill>
                <a:schemeClr val="tx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b="1" i="1" dirty="0">
              <a:solidFill>
                <a:schemeClr val="tx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2015: 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98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Municípios;</a:t>
            </a:r>
          </a:p>
          <a:p>
            <a:pPr algn="just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:119 municípios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2017: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93 municípios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Fonte:IEGM-TCE-TO-2015/2016/2017</a:t>
            </a:r>
            <a:endParaRPr lang="pt-BR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Fonte: IEGM-TCE-TO-2017</a:t>
            </a:r>
            <a:endParaRPr lang="pt-B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01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708183"/>
          </a:xfrm>
        </p:spPr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89299" y="1276539"/>
            <a:ext cx="843783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4569"/>
            <a:ext cx="9144000" cy="583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2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726290"/>
          </a:xfrm>
        </p:spPr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89299" y="1276539"/>
            <a:ext cx="843783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501"/>
            <a:ext cx="9143999" cy="587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1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708183"/>
          </a:xfrm>
        </p:spPr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89299" y="1276539"/>
            <a:ext cx="843783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046602"/>
            <a:ext cx="9144000" cy="581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8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726290"/>
          </a:xfrm>
        </p:spPr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89299" y="1276539"/>
            <a:ext cx="843783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860" y="1024570"/>
            <a:ext cx="9209720" cy="583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1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726290"/>
          </a:xfrm>
        </p:spPr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89299" y="1276539"/>
            <a:ext cx="843783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860" y="1046602"/>
            <a:ext cx="9209720" cy="581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7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3" name="Espaço Reservado para Conteúdo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591" y="1376126"/>
            <a:ext cx="6907795" cy="45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2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726290"/>
          </a:xfrm>
        </p:spPr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89299" y="1276539"/>
            <a:ext cx="843783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860" y="1035586"/>
            <a:ext cx="9209720" cy="582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5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65174" y="1348966"/>
            <a:ext cx="732862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ctr"/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ctr"/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ctr"/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ctr"/>
            <a:r>
              <a:rPr lang="pt-BR" sz="4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“NÃO EXISTE EJA PARA EDUCAÇÃO INFANTIL!!</a:t>
            </a:r>
          </a:p>
        </p:txBody>
      </p:sp>
    </p:spTree>
    <p:extLst>
      <p:ext uri="{BB962C8B-B14F-4D97-AF65-F5344CB8AC3E}">
        <p14:creationId xmlns:p14="http://schemas.microsoft.com/office/powerpoint/2010/main" val="294741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28600" y="1348966"/>
            <a:ext cx="786519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pt-BR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7</a:t>
            </a:r>
          </a:p>
          <a:p>
            <a:pPr algn="ctr" fontAlgn="ctr"/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ctr"/>
            <a:endParaRPr lang="pt-BR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ctr"/>
            <a:r>
              <a:rPr lang="pt-BR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Fomentar </a:t>
            </a:r>
            <a:r>
              <a:rPr lang="pt-BR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a qualidade da Educação básica de modo a atingir metas nacionais para o </a:t>
            </a:r>
            <a:r>
              <a:rPr lang="pt-BR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IDEB</a:t>
            </a:r>
            <a:endParaRPr lang="pt-BR" sz="36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95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736363"/>
              </p:ext>
            </p:extLst>
          </p:nvPr>
        </p:nvGraphicFramePr>
        <p:xfrm>
          <a:off x="1140737" y="1497106"/>
          <a:ext cx="6627136" cy="4260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7436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80657" y="2037030"/>
            <a:ext cx="82386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>
              <a:latin typeface="Segoe UI" panose="020B0502040204020203" pitchFamily="34" charset="0"/>
            </a:endParaRPr>
          </a:p>
          <a:p>
            <a:endParaRPr lang="pt-BR" dirty="0">
              <a:latin typeface="Segoe UI" panose="020B0502040204020203" pitchFamily="34" charset="0"/>
            </a:endParaRPr>
          </a:p>
          <a:p>
            <a:endParaRPr lang="pt-BR" dirty="0" smtClean="0">
              <a:latin typeface="Segoe UI" panose="020B0502040204020203" pitchFamily="34" charset="0"/>
            </a:endParaRPr>
          </a:p>
          <a:p>
            <a:endParaRPr lang="pt-BR" dirty="0">
              <a:latin typeface="Segoe UI" panose="020B0502040204020203" pitchFamily="34" charset="0"/>
            </a:endParaRPr>
          </a:p>
          <a:p>
            <a:endParaRPr lang="pt-BR" dirty="0" smtClean="0">
              <a:latin typeface="Segoe UI" panose="020B0502040204020203" pitchFamily="34" charset="0"/>
            </a:endParaRPr>
          </a:p>
          <a:p>
            <a:endParaRPr lang="pt-BR" dirty="0">
              <a:latin typeface="Segoe UI" panose="020B0502040204020203" pitchFamily="34" charset="0"/>
            </a:endParaRPr>
          </a:p>
          <a:p>
            <a:endParaRPr lang="pt-BR" dirty="0">
              <a:latin typeface="Segoe UI" panose="020B0502040204020203" pitchFamily="34" charset="0"/>
            </a:endParaRPr>
          </a:p>
          <a:p>
            <a:endParaRPr lang="pt-BR" dirty="0" smtClean="0">
              <a:latin typeface="Segoe UI" panose="020B0502040204020203" pitchFamily="34" charset="0"/>
            </a:endParaRPr>
          </a:p>
          <a:p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87" y="2795033"/>
            <a:ext cx="8813494" cy="126793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795033"/>
            <a:ext cx="9144001" cy="12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4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84892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pt-BR" sz="3200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Principais </a:t>
            </a:r>
            <a: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medidas que podem melhorar a qualidade do </a:t>
            </a:r>
            <a:r>
              <a:rPr lang="pt-BR" sz="3200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ensino</a:t>
            </a:r>
            <a:br>
              <a:rPr lang="pt-BR" sz="3200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pt-BR" sz="3200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pt-BR" sz="3200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pt-BR" sz="3200" b="1" i="1" dirty="0" smtClean="0">
                <a:solidFill>
                  <a:srgbClr val="00B0F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Acessibilidade</a:t>
            </a:r>
            <a:endParaRPr lang="pt-BR" sz="3200" b="1" i="1" dirty="0">
              <a:solidFill>
                <a:srgbClr val="00B0F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1315" y="1421394"/>
            <a:ext cx="79579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912003"/>
              </p:ext>
            </p:extLst>
          </p:nvPr>
        </p:nvGraphicFramePr>
        <p:xfrm>
          <a:off x="1140738" y="2163778"/>
          <a:ext cx="6264998" cy="4273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360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pt-BR" sz="3200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Principais </a:t>
            </a:r>
            <a: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medidas que podem melhorar a qualidade do ensino</a:t>
            </a:r>
            <a:b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i="1" dirty="0" smtClean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Laboratório de informática</a:t>
            </a:r>
            <a:endParaRPr lang="pt-BR" sz="3200" b="1" i="1" dirty="0">
              <a:solidFill>
                <a:srgbClr val="FF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1315" y="1421394"/>
            <a:ext cx="79579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1744175"/>
              </p:ext>
            </p:extLst>
          </p:nvPr>
        </p:nvGraphicFramePr>
        <p:xfrm>
          <a:off x="1448554" y="2449286"/>
          <a:ext cx="5730844" cy="3502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574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3" y="-72428"/>
            <a:ext cx="7612063" cy="1845896"/>
          </a:xfrm>
        </p:spPr>
        <p:txBody>
          <a:bodyPr/>
          <a:lstStyle/>
          <a:p>
            <a: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Principais medidas que podem melhorar a qualidade do ensino</a:t>
            </a:r>
            <a:b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i="1" dirty="0" smtClean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Quadra poliesportiva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43209" y="1367073"/>
            <a:ext cx="8039476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2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9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IEGM-TCE-TO-2017</a:t>
            </a:r>
            <a:endParaRPr lang="pt-BR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3859554"/>
              </p:ext>
            </p:extLst>
          </p:nvPr>
        </p:nvGraphicFramePr>
        <p:xfrm>
          <a:off x="1602463" y="2179863"/>
          <a:ext cx="5576935" cy="4065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5601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7"/>
            <a:ext cx="7612063" cy="1667851"/>
          </a:xfrm>
        </p:spPr>
        <p:txBody>
          <a:bodyPr/>
          <a:lstStyle/>
          <a:p>
            <a: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Principais </a:t>
            </a:r>
            <a: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medidas que podem melhorar a qualidade do ensino</a:t>
            </a:r>
            <a:b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i="1" dirty="0" smtClean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Evasão escolar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43209" y="1367073"/>
            <a:ext cx="80394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9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IEGM-TCE-TO-2017</a:t>
            </a:r>
            <a:endParaRPr lang="pt-BR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020901"/>
              </p:ext>
            </p:extLst>
          </p:nvPr>
        </p:nvGraphicFramePr>
        <p:xfrm>
          <a:off x="1059256" y="1874067"/>
          <a:ext cx="6545656" cy="4046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9202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Principais medidas que podem melhorar a qualidade do ensino</a:t>
            </a:r>
          </a:p>
        </p:txBody>
      </p:sp>
      <p:sp>
        <p:nvSpPr>
          <p:cNvPr id="4" name="Retângulo 3"/>
          <p:cNvSpPr/>
          <p:nvPr/>
        </p:nvSpPr>
        <p:spPr>
          <a:xfrm>
            <a:off x="561315" y="1421394"/>
            <a:ext cx="795799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Capacitação de professores</a:t>
            </a:r>
            <a:endParaRPr lang="pt-BR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126169"/>
              </p:ext>
            </p:extLst>
          </p:nvPr>
        </p:nvGraphicFramePr>
        <p:xfrm>
          <a:off x="765173" y="2057399"/>
          <a:ext cx="7075127" cy="358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42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65173" y="1348967"/>
            <a:ext cx="782656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B050"/>
                </a:solidFill>
              </a:rPr>
              <a:t>PNE - define</a:t>
            </a:r>
            <a:r>
              <a:rPr lang="pt-BR" sz="3200" b="1" dirty="0" smtClean="0">
                <a:solidFill>
                  <a:srgbClr val="00B050"/>
                </a:solidFill>
              </a:rPr>
              <a:t>:</a:t>
            </a:r>
          </a:p>
          <a:p>
            <a:endParaRPr lang="pt-BR" sz="3200" b="1" dirty="0" smtClean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Diretrizes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para a gestão e o financiamento da educação;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iretrizes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 metas para cada nível e modalidade de ensino;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iretrizes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 metas para a formação e valorização do magistério e demais profissionais da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educação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857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Principais medidas que podem melhorar a qualidade do ensino</a:t>
            </a:r>
          </a:p>
        </p:txBody>
      </p:sp>
      <p:sp>
        <p:nvSpPr>
          <p:cNvPr id="4" name="Retângulo 3"/>
          <p:cNvSpPr/>
          <p:nvPr/>
        </p:nvSpPr>
        <p:spPr>
          <a:xfrm>
            <a:off x="561315" y="1421394"/>
            <a:ext cx="795799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Capacitação de professores</a:t>
            </a:r>
            <a:endParaRPr lang="pt-BR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4417064"/>
              </p:ext>
            </p:extLst>
          </p:nvPr>
        </p:nvGraphicFramePr>
        <p:xfrm>
          <a:off x="1231271" y="2057399"/>
          <a:ext cx="6735779" cy="3845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40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Principais </a:t>
            </a:r>
            <a: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medidas que podem melhorar a qualidade do ensino</a:t>
            </a:r>
            <a:b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i="1" dirty="0" smtClean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Combate ao </a:t>
            </a:r>
            <a:r>
              <a:rPr lang="pt-BR" sz="3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Absenteísmo</a:t>
            </a:r>
            <a:endParaRPr lang="en-US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80657" y="2037030"/>
            <a:ext cx="82386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>
              <a:solidFill>
                <a:prstClr val="black"/>
              </a:solidFill>
              <a:latin typeface="Segoe UI" panose="020B0502040204020203" pitchFamily="34" charset="0"/>
            </a:endParaRPr>
          </a:p>
          <a:p>
            <a:endParaRPr lang="pt-BR" dirty="0">
              <a:solidFill>
                <a:prstClr val="black"/>
              </a:solidFill>
              <a:latin typeface="Segoe UI" panose="020B0502040204020203" pitchFamily="34" charset="0"/>
            </a:endParaRPr>
          </a:p>
          <a:p>
            <a:endParaRPr lang="pt-BR" dirty="0" smtClean="0">
              <a:solidFill>
                <a:prstClr val="black"/>
              </a:solidFill>
              <a:latin typeface="Segoe UI" panose="020B0502040204020203" pitchFamily="34" charset="0"/>
            </a:endParaRPr>
          </a:p>
          <a:p>
            <a:endParaRPr lang="pt-BR" dirty="0">
              <a:solidFill>
                <a:prstClr val="black"/>
              </a:solidFill>
              <a:latin typeface="Segoe UI" panose="020B0502040204020203" pitchFamily="34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5882293"/>
              </p:ext>
            </p:extLst>
          </p:nvPr>
        </p:nvGraphicFramePr>
        <p:xfrm>
          <a:off x="868337" y="1647731"/>
          <a:ext cx="7405735" cy="4019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6835366" y="5633428"/>
            <a:ext cx="1117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IEGM2017</a:t>
            </a:r>
            <a:endParaRPr lang="pt-BR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05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Principais medidas que podem melhorar a qualidade do ensino</a:t>
            </a:r>
          </a:p>
        </p:txBody>
      </p:sp>
      <p:sp>
        <p:nvSpPr>
          <p:cNvPr id="4" name="Retângulo 3"/>
          <p:cNvSpPr/>
          <p:nvPr/>
        </p:nvSpPr>
        <p:spPr>
          <a:xfrm>
            <a:off x="561315" y="1421394"/>
            <a:ext cx="7957996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Transporte escolar </a:t>
            </a:r>
          </a:p>
          <a:p>
            <a:pPr algn="ctr"/>
            <a:endParaRPr lang="pt-BR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4 PNE estratégia 4.6 “ofertar transporte acessível...”</a:t>
            </a:r>
            <a:endParaRPr lang="pt-BR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 smtClean="0">
              <a:solidFill>
                <a:prstClr val="black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podemos falar em universalização da educação e em educação de qualidade sem que esse serviço seja garantido.</a:t>
            </a:r>
          </a:p>
          <a:p>
            <a:pPr algn="just"/>
            <a:endParaRPr lang="pt-BR" sz="3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solidFill>
                <a:prstClr val="black"/>
              </a:solidFill>
            </a:endParaRPr>
          </a:p>
          <a:p>
            <a:endParaRPr lang="pt-BR" dirty="0" smtClean="0">
              <a:solidFill>
                <a:prstClr val="black"/>
              </a:solidFill>
            </a:endParaRPr>
          </a:p>
          <a:p>
            <a:endParaRPr lang="pt-BR" dirty="0">
              <a:solidFill>
                <a:prstClr val="black"/>
              </a:solidFill>
            </a:endParaRPr>
          </a:p>
          <a:p>
            <a:endParaRPr lang="pt-BR" dirty="0" smtClean="0">
              <a:solidFill>
                <a:prstClr val="black"/>
              </a:solidFill>
            </a:endParaRPr>
          </a:p>
          <a:p>
            <a:endParaRPr lang="pt-BR" dirty="0">
              <a:solidFill>
                <a:prstClr val="black"/>
              </a:solidFill>
            </a:endParaRPr>
          </a:p>
          <a:p>
            <a:endParaRPr lang="pt-BR" dirty="0" smtClean="0">
              <a:solidFill>
                <a:prstClr val="black"/>
              </a:solidFill>
            </a:endParaRPr>
          </a:p>
          <a:p>
            <a:endParaRPr lang="pt-BR" dirty="0">
              <a:solidFill>
                <a:prstClr val="black"/>
              </a:solidFill>
            </a:endParaRPr>
          </a:p>
          <a:p>
            <a:endParaRPr lang="pt-B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0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Principais medidas que podem melhorar a qualidade do ensino</a:t>
            </a:r>
          </a:p>
        </p:txBody>
      </p:sp>
      <p:sp>
        <p:nvSpPr>
          <p:cNvPr id="4" name="Retângulo 3"/>
          <p:cNvSpPr/>
          <p:nvPr/>
        </p:nvSpPr>
        <p:spPr>
          <a:xfrm>
            <a:off x="561315" y="1421394"/>
            <a:ext cx="795799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Transporte escolar</a:t>
            </a:r>
            <a:endParaRPr lang="pt-BR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 smtClean="0">
              <a:solidFill>
                <a:prstClr val="black"/>
              </a:solidFill>
            </a:endParaRPr>
          </a:p>
          <a:p>
            <a:r>
              <a:rPr lang="pt-BR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condições dos serviços de transporte escolar ofertados estão de acordo com a legislação</a:t>
            </a:r>
            <a:r>
              <a:rPr lang="pt-B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endParaRPr lang="pt-BR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Constituição Federal;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LDB;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Código Trânsito Brasileiro;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Resolução 12/11 – FNDE;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Resolução Conselho Estadual de Trânsito;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PNATE: Programa Nacional de Apoio ao transporte escolar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 smtClean="0">
              <a:solidFill>
                <a:prstClr val="black"/>
              </a:solidFill>
            </a:endParaRPr>
          </a:p>
          <a:p>
            <a:endParaRPr lang="pt-BR" dirty="0">
              <a:solidFill>
                <a:prstClr val="black"/>
              </a:solidFill>
            </a:endParaRPr>
          </a:p>
          <a:p>
            <a:endParaRPr lang="pt-B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0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Principais medidas que podem melhorar a qualidade do ensino</a:t>
            </a:r>
          </a:p>
        </p:txBody>
      </p:sp>
      <p:sp>
        <p:nvSpPr>
          <p:cNvPr id="4" name="Retângulo 3"/>
          <p:cNvSpPr/>
          <p:nvPr/>
        </p:nvSpPr>
        <p:spPr>
          <a:xfrm>
            <a:off x="561315" y="1421394"/>
            <a:ext cx="79579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Transporte escolar</a:t>
            </a:r>
            <a:endParaRPr lang="pt-BR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 smtClean="0">
              <a:solidFill>
                <a:prstClr val="black"/>
              </a:solidFill>
            </a:endParaRPr>
          </a:p>
          <a:p>
            <a:pPr algn="just"/>
            <a:endParaRPr lang="pt-BR" sz="2400" b="1" i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sz="2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controles constituídos sob os aspectos de gestão administrativa, contratação, fiscalização e do serviço são adequados e suficientes para execução dos serviços de transporte escolar</a:t>
            </a:r>
            <a:r>
              <a:rPr lang="pt-BR" sz="24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pt-B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 smtClean="0">
              <a:solidFill>
                <a:prstClr val="black"/>
              </a:solidFill>
            </a:endParaRPr>
          </a:p>
          <a:p>
            <a:endParaRPr lang="pt-BR" dirty="0">
              <a:solidFill>
                <a:prstClr val="black"/>
              </a:solidFill>
            </a:endParaRPr>
          </a:p>
          <a:p>
            <a:endParaRPr lang="pt-B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4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pt-BR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Principais medidas que podem melhorar a qualidade do ensino</a:t>
            </a:r>
          </a:p>
        </p:txBody>
      </p:sp>
      <p:sp>
        <p:nvSpPr>
          <p:cNvPr id="4" name="Retângulo 3"/>
          <p:cNvSpPr/>
          <p:nvPr/>
        </p:nvSpPr>
        <p:spPr>
          <a:xfrm>
            <a:off x="561315" y="1421394"/>
            <a:ext cx="795799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Transporte escolar</a:t>
            </a:r>
            <a:endParaRPr lang="pt-BR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 smtClean="0">
              <a:solidFill>
                <a:prstClr val="black"/>
              </a:solidFill>
            </a:endParaRPr>
          </a:p>
          <a:p>
            <a:pPr algn="just"/>
            <a:endParaRPr lang="pt-BR" sz="2400" b="1" dirty="0" smtClean="0">
              <a:solidFill>
                <a:srgbClr val="00B050"/>
              </a:solidFill>
            </a:endParaRPr>
          </a:p>
          <a:p>
            <a:pPr algn="just"/>
            <a:endParaRPr lang="pt-BR" sz="2400" b="1" dirty="0">
              <a:solidFill>
                <a:srgbClr val="00B050"/>
              </a:solidFill>
            </a:endParaRPr>
          </a:p>
          <a:p>
            <a:pPr algn="just"/>
            <a:endParaRPr lang="pt-BR" sz="2400" b="1" dirty="0" smtClean="0">
              <a:solidFill>
                <a:srgbClr val="00B050"/>
              </a:solidFill>
            </a:endParaRPr>
          </a:p>
          <a:p>
            <a:pPr algn="just"/>
            <a:r>
              <a:rPr lang="pt-B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pt-BR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contratações foram realizadas de acordo os requisitos para a prestação dos serviços de transporte escolar</a:t>
            </a:r>
            <a:r>
              <a:rPr lang="pt-BR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pt-BR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 smtClean="0">
              <a:solidFill>
                <a:prstClr val="black"/>
              </a:solidFill>
            </a:endParaRPr>
          </a:p>
          <a:p>
            <a:endParaRPr lang="pt-BR" dirty="0">
              <a:solidFill>
                <a:prstClr val="black"/>
              </a:solidFill>
            </a:endParaRPr>
          </a:p>
          <a:p>
            <a:endParaRPr lang="pt-B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0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1315" y="1421394"/>
            <a:ext cx="795799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Meta </a:t>
            </a:r>
            <a:r>
              <a:rPr lang="pt-BR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18</a:t>
            </a:r>
            <a:r>
              <a:rPr lang="pt-BR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  <a:p>
            <a:endParaRPr lang="pt-BR" dirty="0"/>
          </a:p>
          <a:p>
            <a:endParaRPr lang="pt-BR" dirty="0" smtClean="0"/>
          </a:p>
          <a:p>
            <a:pPr algn="just"/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Assegurar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, no prazo de 2 anos, (julho de 2016) a existência de planos de Carreira para os profissionais da educação básica e superior pública de todos os sistemas de ensino e, para o plano de Carreira dos profissionais da educação básica pública</a:t>
            </a:r>
            <a:r>
              <a:rPr lang="pt-BR" sz="24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tomar como referência o </a:t>
            </a:r>
            <a:r>
              <a:rPr lang="pt-BR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piso salarial nacional profissional,</a:t>
            </a:r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definido em lei </a:t>
            </a:r>
            <a:r>
              <a:rPr lang="pt-B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federal:</a:t>
            </a:r>
          </a:p>
        </p:txBody>
      </p:sp>
    </p:spTree>
    <p:extLst>
      <p:ext uri="{BB962C8B-B14F-4D97-AF65-F5344CB8AC3E}">
        <p14:creationId xmlns:p14="http://schemas.microsoft.com/office/powerpoint/2010/main" val="335788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341357"/>
            <a:ext cx="7612063" cy="210904"/>
          </a:xfrm>
        </p:spPr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02" y="2634559"/>
            <a:ext cx="7465450" cy="415046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811" y="1004935"/>
            <a:ext cx="2723004" cy="153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0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69956" y="1901228"/>
            <a:ext cx="78493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pt-BR" altLang="pt-BR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35389" y="1720840"/>
            <a:ext cx="866416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3200" b="1" i="1" dirty="0">
                <a:solidFill>
                  <a:srgbClr val="FF0000"/>
                </a:solidFill>
                <a:latin typeface="Arial" panose="020B0604020202020204" pitchFamily="34" charset="0"/>
              </a:rPr>
              <a:t>Estratégia 18.1 </a:t>
            </a:r>
            <a:r>
              <a:rPr lang="pt-BR" altLang="pt-BR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– </a:t>
            </a:r>
            <a:r>
              <a:rPr lang="pt-BR" altLang="pt-BR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Estabilidade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32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b="1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Estruturar </a:t>
            </a:r>
            <a:r>
              <a:rPr lang="pt-BR" altLang="pt-BR" sz="2400" b="1" i="1" dirty="0">
                <a:solidFill>
                  <a:prstClr val="black"/>
                </a:solidFill>
                <a:latin typeface="Arial" panose="020B0604020202020204" pitchFamily="34" charset="0"/>
              </a:rPr>
              <a:t>as redes públicas de Educação Básica de modo que, até o início do terceiro ano de vigência deste PNE, 90% (noventa por cento), no mínimo, dos respectivos profissionais do magistério e 50% (cinquenta por cento), no mínimo, dos respectivos profissionais da Educação não docentes sejam ocupantes de cargos de provimento efetivo e estejam em exercício nas redes escolares a que se encontrem vinculados</a:t>
            </a:r>
            <a:endParaRPr lang="pt-BR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9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2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Espaço Reservado para Conteúdo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829" y="1292692"/>
            <a:ext cx="7188450" cy="446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39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grayscl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5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grayscl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9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291724"/>
          </a:xfrm>
        </p:spPr>
        <p:txBody>
          <a:bodyPr/>
          <a:lstStyle/>
          <a:p>
            <a:r>
              <a:rPr lang="pt-B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 </a:t>
            </a:r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</a:t>
            </a:r>
            <a:b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b="1" i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DIVERGÊNCIAS </a:t>
            </a:r>
            <a:r>
              <a:rPr lang="pt-BR" sz="18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ENCONTRADAS NOS PLANOS DE EDUCAÇÃO</a:t>
            </a:r>
            <a:endParaRPr lang="en-US" sz="1800" i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89299" y="1276539"/>
            <a:ext cx="843783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3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931842"/>
              </p:ext>
            </p:extLst>
          </p:nvPr>
        </p:nvGraphicFramePr>
        <p:xfrm>
          <a:off x="606582" y="1276540"/>
          <a:ext cx="8048530" cy="5548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9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8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3119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rgbClr val="FF0000"/>
                          </a:solidFill>
                        </a:rPr>
                        <a:t>META 1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53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Universalizar, até 2016</a:t>
                      </a: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a educação infantil na</a:t>
                      </a:r>
                      <a:b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pré-escola para as crianças de 4 (quatro) a 5</a:t>
                      </a:r>
                      <a:b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(cinco) anos de idade e ampliar a oferta de</a:t>
                      </a:r>
                      <a:b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educação infantil em creches de forma a</a:t>
                      </a:r>
                      <a:b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atender, no mínimo, </a:t>
                      </a:r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(cinquenta por cento)</a:t>
                      </a:r>
                      <a:b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das crianças de até 3 (três) anos até o final da</a:t>
                      </a:r>
                      <a:b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vigência deste PNE</a:t>
                      </a:r>
                    </a:p>
                    <a:p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Universalizar,</a:t>
                      </a:r>
                      <a:r>
                        <a:rPr lang="pt-BR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até 2024</a:t>
                      </a: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a educação infantil na</a:t>
                      </a:r>
                      <a:b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pré-escola para as crianças de 4 (quatro) a 5</a:t>
                      </a:r>
                      <a:b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(cinco) anos de idade e ampliar a oferta de</a:t>
                      </a:r>
                      <a:b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educação infantil em creches de forma a</a:t>
                      </a:r>
                      <a:b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atender, no mínimo, </a:t>
                      </a:r>
                      <a:r>
                        <a:rPr lang="pt-BR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(vinte por cento)</a:t>
                      </a:r>
                      <a:b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das crianças de até 3 (três) anos até o final da</a:t>
                      </a:r>
                      <a:b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vigência deste PNE</a:t>
                      </a:r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119">
                <a:tc gridSpan="2"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 5</a:t>
                      </a:r>
                      <a:endParaRPr lang="pt-BR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185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Alfabetiza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 todas as crianças, no máximo, até o final do 3º ano do ensino fundamental</a:t>
                      </a:r>
                    </a:p>
                  </a:txBody>
                  <a:tcPr marL="6775" marR="6775" marT="677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Mobilizar esforços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para alfabetizar todas  as crianças, no máximo, até o final do 3º ano do ensino fundamental</a:t>
                      </a:r>
                    </a:p>
                  </a:txBody>
                  <a:tcPr marL="6775" marR="6775" marT="677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066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pt-BR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META 6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5" marR="6775" marT="677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5" marR="6775" marT="677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4005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Oferecer educação em tempo integral em no mínimo </a:t>
                      </a: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 (cinquenta por cento) das escolas públicas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de forma a atender, pelo menos 25%(vinte e cinco por cento) dos alunos da educação básica</a:t>
                      </a:r>
                    </a:p>
                  </a:txBody>
                  <a:tcPr marL="6775" marR="6775" marT="6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Oferecer educação em tempo integral em no mínimo </a:t>
                      </a:r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25% (vinte e cinco por cento)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das escolas públicas, da educação básica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até o final da vigência do </a:t>
                      </a: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5" marR="6775" marT="677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42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META 18</a:t>
                      </a:r>
                    </a:p>
                    <a:p>
                      <a:pPr algn="l" fontAlgn="t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5" marR="6775" marT="677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5" marR="6775" marT="677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584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Estratégia 18.1 </a:t>
                      </a: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estruturar as redes públicas </a:t>
                      </a:r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professores efetivos e 50% dos não docentes efetivos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Estratégia 18.1 estruturar as redes públicas </a:t>
                      </a:r>
                      <a:r>
                        <a:rPr lang="pt-BR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80% de professores efetivos </a:t>
                      </a:r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 50% dos não docentes efetivos</a:t>
                      </a:r>
                    </a:p>
                    <a:p>
                      <a:pPr algn="l" fontAlgn="t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5" marR="6775" marT="677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405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341357"/>
            <a:ext cx="7612063" cy="45719"/>
          </a:xfrm>
        </p:spPr>
        <p:txBody>
          <a:bodyPr/>
          <a:lstStyle/>
          <a:p>
            <a:r>
              <a:rPr lang="pt-B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b="1" i="1" dirty="0" smtClean="0"/>
              <a:t>“</a:t>
            </a:r>
            <a:endParaRPr lang="pt-BR" b="1" i="1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906109"/>
              </p:ext>
            </p:extLst>
          </p:nvPr>
        </p:nvGraphicFramePr>
        <p:xfrm>
          <a:off x="162962" y="1358020"/>
          <a:ext cx="8799968" cy="4372823"/>
        </p:xfrm>
        <a:graphic>
          <a:graphicData uri="http://schemas.openxmlformats.org/drawingml/2006/table">
            <a:tbl>
              <a:tblPr/>
              <a:tblGrid>
                <a:gridCol w="4450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7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pt-BR" sz="14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OBJETIVOS</a:t>
                      </a:r>
                      <a:endParaRPr lang="pt-BR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30" marR="5230" marT="523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pt-BR" sz="14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PRAZO</a:t>
                      </a:r>
                      <a:endParaRPr lang="pt-BR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30" marR="5230" marT="523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pt-BR" sz="140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SITUAÇÃO</a:t>
                      </a:r>
                      <a:endParaRPr lang="pt-BR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30" marR="5230" marT="523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82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 fontAlgn="ctr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Art. 9º: leis específicas disciplinando a gestão democrática da Educação pública nos Estados, DF e Municípios</a:t>
                      </a:r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pt-BR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30" marR="5230" marT="5230" marB="523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30" marR="5230" marT="523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30" marR="5230" marT="523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27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Meta 19</a:t>
                      </a:r>
                      <a:r>
                        <a:rPr lang="pt-BR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assegurar condições, no prazo de 2 anos, (julho de 2016) </a:t>
                      </a:r>
                      <a:r>
                        <a:rPr lang="pt-BR" sz="1400" b="0" u="sng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 a efetivação da gestão democrática da educação</a:t>
                      </a:r>
                      <a:r>
                        <a:rPr lang="pt-BR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associada a critérios técnicos de mérito e desempenho e à consulta pública à comunidade escolar, no âmbito das escolas públicas, prevendo recursos e apoio técnico da União para ta</a:t>
                      </a: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nto.</a:t>
                      </a:r>
                      <a:endParaRPr lang="pt-BR" sz="14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0" marR="3290" marT="3290" marB="3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0" marR="3290" marT="329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0" marR="3290" marT="329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808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 9</a:t>
                      </a:r>
                      <a:r>
                        <a:rPr lang="pt-BR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elevar a taxa de alfabetização da população com 15 anos ou mais para 93,5% até 2015.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0" marR="3290" marT="3290" marB="3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0" marR="3290" marT="329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 </a:t>
                      </a:r>
                      <a:r>
                        <a:rPr lang="pt-BR" sz="14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CUMPRIDA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0" marR="3290" marT="329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684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-380245"/>
            <a:ext cx="7612063" cy="767322"/>
          </a:xfrm>
        </p:spPr>
        <p:txBody>
          <a:bodyPr/>
          <a:lstStyle/>
          <a:p>
            <a:r>
              <a:rPr lang="pt-B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b="1" i="1" dirty="0" smtClean="0"/>
              <a:t>“</a:t>
            </a:r>
            <a:endParaRPr lang="pt-BR" b="1" i="1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438188"/>
              </p:ext>
            </p:extLst>
          </p:nvPr>
        </p:nvGraphicFramePr>
        <p:xfrm>
          <a:off x="153910" y="995882"/>
          <a:ext cx="8809020" cy="6300539"/>
        </p:xfrm>
        <a:graphic>
          <a:graphicData uri="http://schemas.openxmlformats.org/drawingml/2006/table">
            <a:tbl>
              <a:tblPr/>
              <a:tblGrid>
                <a:gridCol w="4459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pt-BR" sz="14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OBJETIVOS</a:t>
                      </a:r>
                      <a:endParaRPr lang="pt-BR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30" marR="5230" marT="523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pt-BR" sz="14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PRAZO</a:t>
                      </a:r>
                      <a:endParaRPr lang="pt-BR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30" marR="5230" marT="523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pt-BR" sz="140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SITUAÇÃO</a:t>
                      </a:r>
                      <a:endParaRPr lang="pt-BR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30" marR="5230" marT="523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/>
                      <a:r>
                        <a:rPr lang="pt-BR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Meta 5: alfabetizar todas as crianças, no máximo, até o final do 3º (terceiro) ano do ensino </a:t>
                      </a:r>
                    </a:p>
                    <a:p>
                      <a:pPr algn="just"/>
                      <a:r>
                        <a:rPr lang="pt-BR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fundamental</a:t>
                      </a:r>
                    </a:p>
                    <a:p>
                      <a:pPr algn="ctr" fontAlgn="b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30" marR="5230" marT="523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ctr"/>
                      <a:endParaRPr lang="pt-BR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30" marR="5230" marT="523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 sendo avaliada pelos municípios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30" marR="5230" marT="523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2553">
                <a:tc>
                  <a:txBody>
                    <a:bodyPr/>
                    <a:lstStyle/>
                    <a:p>
                      <a:pPr algn="just"/>
                      <a:r>
                        <a:rPr lang="pt-BR" sz="1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Estratégia 1.6. implantar, até o segundo ano de vigência deste PNE, </a:t>
                      </a: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avaliação da educação infantil</a:t>
                      </a:r>
                      <a:r>
                        <a:rPr lang="pt-BR" sz="1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a ser realizada </a:t>
                      </a: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cada 2 anos</a:t>
                      </a:r>
                      <a:r>
                        <a:rPr lang="pt-BR" sz="1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(2016, 2018</a:t>
                      </a:r>
                      <a:r>
                        <a:rPr lang="pt-BR" sz="1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com base em parâmetros nacionais de qualidade, a fim de aferir:</a:t>
                      </a:r>
                    </a:p>
                    <a:p>
                      <a:pPr algn="just"/>
                      <a:endParaRPr lang="pt-BR" sz="14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 algn="just"/>
                      <a:r>
                        <a:rPr lang="pt-BR" sz="1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</a:t>
                      </a: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infraestrutura física</a:t>
                      </a:r>
                      <a:r>
                        <a:rPr lang="pt-BR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lvl="0" algn="just"/>
                      <a:r>
                        <a:rPr lang="pt-BR" sz="1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 </a:t>
                      </a: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quadro de pessoal</a:t>
                      </a:r>
                      <a:r>
                        <a:rPr lang="pt-BR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lvl="0" algn="just"/>
                      <a:r>
                        <a:rPr lang="pt-BR" sz="1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 </a:t>
                      </a: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condições de gestão</a:t>
                      </a:r>
                      <a:r>
                        <a:rPr lang="pt-BR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lvl="0" algn="just"/>
                      <a:r>
                        <a:rPr lang="pt-BR" sz="1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os </a:t>
                      </a: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recursos pedagógicos</a:t>
                      </a:r>
                      <a:r>
                        <a:rPr lang="pt-BR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lvl="0" algn="just"/>
                      <a:r>
                        <a:rPr lang="pt-BR" sz="1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situação de </a:t>
                      </a: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acessibilidade</a:t>
                      </a:r>
                    </a:p>
                    <a:p>
                      <a:pPr lvl="0" algn="just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0" marR="3290" marT="3290" marB="3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  <a:p>
                      <a:pPr algn="ctr" fontAlgn="ctr"/>
                      <a:r>
                        <a:rPr lang="pt-BR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  <a:p>
                      <a:pPr algn="ctr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  <a:p>
                      <a:pPr algn="ctr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  <a:p>
                      <a:pPr algn="ctr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marL="3290" marR="3290" marT="329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2016??</a:t>
                      </a:r>
                    </a:p>
                    <a:p>
                      <a:pPr algn="ctr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2018??</a:t>
                      </a:r>
                      <a:r>
                        <a:rPr lang="pt-BR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0" marR="3290" marT="329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74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Meta 20</a:t>
                      </a:r>
                      <a:r>
                        <a:rPr lang="pt-BR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ampliar o investimento público em educação pública de forma a atingir, no mínimo, o patamar de 7% do Produto Interno Bruto - PIB do País no 5</a:t>
                      </a:r>
                      <a:r>
                        <a:rPr lang="pt-BR" sz="1400" b="0" u="sng" kern="1200" baseline="30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</a:t>
                      </a:r>
                      <a:r>
                        <a:rPr lang="pt-BR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ano de vigência desta Lei </a:t>
                      </a:r>
                      <a:r>
                        <a:rPr lang="pt-BR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(07/2019</a:t>
                      </a:r>
                      <a:r>
                        <a:rPr lang="pt-BR" sz="14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e, no mínimo, o equivalente a 10% (dez por cento) do PIB ao final do decênio. (07/2024)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0" marR="3290" marT="3290" marB="3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0" marR="3290" marT="329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0" marR="3290" marT="329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7882">
                <a:tc>
                  <a:txBody>
                    <a:bodyPr/>
                    <a:lstStyle/>
                    <a:p>
                      <a:pPr algn="just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0" marR="3290" marT="3290" marB="3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0" marR="3290" marT="329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290" marR="3290" marT="329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74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341357"/>
            <a:ext cx="7612063" cy="210904"/>
          </a:xfrm>
        </p:spPr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131683" y="1892174"/>
            <a:ext cx="74510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5400" b="1" i="1" dirty="0" smtClean="0">
                <a:solidFill>
                  <a:srgbClr val="FF0000"/>
                </a:solidFill>
              </a:rPr>
              <a:t>“Lugar </a:t>
            </a:r>
            <a:r>
              <a:rPr lang="pt-BR" sz="5400" b="1" i="1" dirty="0">
                <a:solidFill>
                  <a:srgbClr val="FF0000"/>
                </a:solidFill>
              </a:rPr>
              <a:t>de criança é no orçamento público”! </a:t>
            </a:r>
          </a:p>
        </p:txBody>
      </p:sp>
    </p:spTree>
    <p:extLst>
      <p:ext uri="{BB962C8B-B14F-4D97-AF65-F5344CB8AC3E}">
        <p14:creationId xmlns:p14="http://schemas.microsoft.com/office/powerpoint/2010/main" val="337889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341356"/>
            <a:ext cx="7612063" cy="980449"/>
          </a:xfrm>
        </p:spPr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65174" y="1493822"/>
            <a:ext cx="80076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pt-BR" sz="28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Compatibilidade dos planos de educação com PPA, LDO e LOA</a:t>
            </a:r>
          </a:p>
          <a:p>
            <a:pPr lvl="0">
              <a:spcBef>
                <a:spcPct val="20000"/>
              </a:spcBef>
            </a:pPr>
            <a:endParaRPr lang="pt-BR" sz="28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Planos de Educação é uma ferramenta valiosa </a:t>
            </a:r>
            <a:r>
              <a:rPr lang="pt-B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 a descontinuidade das políticas de educação;</a:t>
            </a:r>
          </a:p>
          <a:p>
            <a:pPr marL="457200" lvl="0" indent="-4572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10 do PNE: “...</a:t>
            </a:r>
            <a:r>
              <a:rPr lang="pt-BR" sz="2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consignação de dotações orçamentárias compatíveis com as diretrizes, metas e estratégias deste PNE e com os respectivos planos de educação, a fim de viabilizar sua plena execução</a:t>
            </a:r>
            <a:r>
              <a:rPr lang="pt-B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207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341356"/>
            <a:ext cx="7612063" cy="980449"/>
          </a:xfrm>
        </p:spPr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0857572"/>
              </p:ext>
            </p:extLst>
          </p:nvPr>
        </p:nvGraphicFramePr>
        <p:xfrm>
          <a:off x="614841" y="1475716"/>
          <a:ext cx="7152237" cy="4137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5721791" y="5694630"/>
            <a:ext cx="22046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dirty="0" smtClean="0"/>
              <a:t>Fonte: IEGM2017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58960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341357"/>
            <a:ext cx="7612063" cy="210904"/>
          </a:xfrm>
        </p:spPr>
        <p:txBody>
          <a:bodyPr/>
          <a:lstStyle/>
          <a:p>
            <a:r>
              <a:rPr lang="pt-B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3497" y="1892174"/>
            <a:ext cx="86732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i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pt-BR" sz="3600" b="1" i="1" dirty="0" smtClean="0">
                <a:solidFill>
                  <a:srgbClr val="FF0000"/>
                </a:solidFill>
              </a:rPr>
              <a:t>ENCAMINHAMENTOS DAS  FISCALIZAÇÕES DO TCE</a:t>
            </a:r>
            <a:endParaRPr lang="pt-BR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5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341357"/>
            <a:ext cx="7612063" cy="210904"/>
          </a:xfrm>
        </p:spPr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0" y="877603"/>
            <a:ext cx="8535140" cy="51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6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99176" y="1497107"/>
            <a:ext cx="8809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i="1" dirty="0">
                <a:solidFill>
                  <a:srgbClr val="FF0000"/>
                </a:solidFill>
              </a:rPr>
              <a:t>Por que uma atenção especial para </a:t>
            </a:r>
            <a:r>
              <a:rPr lang="pt-BR" sz="3200" b="1" i="1" dirty="0" smtClean="0">
                <a:solidFill>
                  <a:srgbClr val="FF0000"/>
                </a:solidFill>
              </a:rPr>
              <a:t>a educação</a:t>
            </a:r>
            <a:r>
              <a:rPr lang="pt-BR" sz="3200" b="1" i="1" dirty="0">
                <a:solidFill>
                  <a:srgbClr val="FF0000"/>
                </a:solidFill>
              </a:rPr>
              <a:t>?</a:t>
            </a:r>
            <a:endParaRPr lang="pt-BR" sz="3200" dirty="0">
              <a:solidFill>
                <a:srgbClr val="FF0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26" y="2081883"/>
            <a:ext cx="4028976" cy="1421808"/>
          </a:xfrm>
          <a:prstGeom prst="rect">
            <a:avLst/>
          </a:prstGeom>
        </p:spPr>
      </p:pic>
      <p:pic>
        <p:nvPicPr>
          <p:cNvPr id="6" name="Espaço Reservado para Conteúdo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170" y="3358836"/>
            <a:ext cx="1109133" cy="56690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7639" y="2184399"/>
            <a:ext cx="4610559" cy="83893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562" y="3022807"/>
            <a:ext cx="1259775" cy="3718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267" y="4065140"/>
            <a:ext cx="4817533" cy="8709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26" y="4065140"/>
            <a:ext cx="4789481" cy="87092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3170" y="4936067"/>
            <a:ext cx="1450650" cy="43853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3207" y="3925741"/>
            <a:ext cx="4064991" cy="236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341356"/>
            <a:ext cx="7612063" cy="980449"/>
          </a:xfrm>
        </p:spPr>
        <p:txBody>
          <a:bodyPr/>
          <a:lstStyle/>
          <a:p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89299" y="1493822"/>
            <a:ext cx="8664166" cy="480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</a:pPr>
            <a:endParaRPr lang="pt-BR" sz="2800" b="1" i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ct val="20000"/>
              </a:spcBef>
            </a:pPr>
            <a:endParaRPr lang="pt-BR" sz="28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pt-BR" sz="2800" dirty="0" smtClean="0">
                <a:solidFill>
                  <a:schemeClr val="tx2">
                    <a:lumMod val="75000"/>
                    <a:lumOff val="25000"/>
                  </a:schemeClr>
                </a:solidFill>
                <a:hlinkClick r:id="rId3"/>
              </a:rPr>
              <a:t>Os </a:t>
            </a:r>
            <a:r>
              <a:rPr lang="pt-BR" sz="2800" dirty="0">
                <a:solidFill>
                  <a:schemeClr val="tx2">
                    <a:lumMod val="75000"/>
                    <a:lumOff val="25000"/>
                  </a:schemeClr>
                </a:solidFill>
                <a:hlinkClick r:id="rId3"/>
              </a:rPr>
              <a:t>ventos estão contra? O caminho é a </a:t>
            </a:r>
            <a:r>
              <a:rPr lang="pt-BR" sz="2800" dirty="0" smtClean="0">
                <a:solidFill>
                  <a:schemeClr val="tx2">
                    <a:lumMod val="75000"/>
                    <a:lumOff val="25000"/>
                  </a:schemeClr>
                </a:solidFill>
                <a:hlinkClick r:id="rId3"/>
              </a:rPr>
              <a:t>educação</a:t>
            </a:r>
            <a:r>
              <a:rPr lang="pt-BR" sz="2800" dirty="0">
                <a:solidFill>
                  <a:schemeClr val="tx2">
                    <a:lumMod val="75000"/>
                    <a:lumOff val="25000"/>
                  </a:schemeClr>
                </a:solidFill>
                <a:hlinkClick r:id="rId3"/>
              </a:rPr>
              <a:t>!</a:t>
            </a:r>
          </a:p>
          <a:p>
            <a:pPr algn="r">
              <a:spcBef>
                <a:spcPct val="20000"/>
              </a:spcBef>
            </a:pPr>
            <a:endParaRPr lang="pt-BR" sz="2800" b="1" i="1" dirty="0" smtClean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pt-BR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Obrigada!</a:t>
            </a:r>
          </a:p>
          <a:p>
            <a:pPr>
              <a:spcBef>
                <a:spcPct val="20000"/>
              </a:spcBef>
            </a:pPr>
            <a:endParaRPr lang="pt-BR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ct val="20000"/>
              </a:spcBef>
            </a:pPr>
            <a:r>
              <a:rPr lang="pt-BR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Lígia</a:t>
            </a:r>
          </a:p>
          <a:p>
            <a:pPr algn="r">
              <a:spcBef>
                <a:spcPct val="20000"/>
              </a:spcBef>
            </a:pPr>
            <a:r>
              <a:rPr lang="pt-BR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Auditora de Controle Externo</a:t>
            </a:r>
          </a:p>
          <a:p>
            <a:pPr>
              <a:spcBef>
                <a:spcPct val="20000"/>
              </a:spcBef>
            </a:pPr>
            <a:endParaRPr lang="pt-BR" sz="28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95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607" y="0"/>
            <a:ext cx="7612063" cy="1584356"/>
          </a:xfrm>
        </p:spPr>
        <p:txBody>
          <a:bodyPr/>
          <a:lstStyle/>
          <a:p>
            <a:r>
              <a:rPr lang="pt-BR" sz="4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no Brasil</a:t>
            </a:r>
            <a:r>
              <a:rPr lang="pt-BR" sz="32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43209" y="1367073"/>
            <a:ext cx="80394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11,5 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milhões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analfabetos de15 anos ou mais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(Fonte: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PNAD Contínua/IBGE 2017) 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2,8 milhões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crianças e adolescentes estão fora da escola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(Fonte: Censo Escolar 2016)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9,8 anos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é a escolaridade média da população brasileira de 18 a 29 anos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Meta 8 – mínimo de 12 anos de estudo até 2024)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(Fonte: PNE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movimento PNAD/2013)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21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no Brasil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43209" y="1367073"/>
            <a:ext cx="8039476" cy="8971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Apenas </a:t>
            </a:r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41,1%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das escolas públicas no Brasil possuem quadra de esportes coberta ou descoberta;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Somente </a:t>
            </a:r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54,3%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das escolas públicas no Brasil possuem biblioteca e/ou sala de leitura;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Apenas </a:t>
            </a:r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53,5%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das escolas públicas no Brasil tem acesso á internet de banda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larga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Fonte: Dados Estatísticos- INEP/2017</a:t>
            </a:r>
          </a:p>
          <a:p>
            <a:pPr algn="r"/>
            <a:endParaRPr lang="pt-BR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onte:PNE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em movimento. PNAD/2013</a:t>
            </a:r>
          </a:p>
        </p:txBody>
      </p:sp>
    </p:spTree>
    <p:extLst>
      <p:ext uri="{BB962C8B-B14F-4D97-AF65-F5344CB8AC3E}">
        <p14:creationId xmlns:p14="http://schemas.microsoft.com/office/powerpoint/2010/main" val="222569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661" y="260537"/>
            <a:ext cx="7612063" cy="1417638"/>
          </a:xfrm>
        </p:spPr>
        <p:txBody>
          <a:bodyPr/>
          <a:lstStyle/>
          <a:p>
            <a:r>
              <a:rPr lang="pt-BR" sz="4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no Brasil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43209" y="1367073"/>
            <a:ext cx="8039476" cy="864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Apenas 39,9%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das escolas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públicas do  ensino fundamental e </a:t>
            </a:r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62,2%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ensino médio</a:t>
            </a:r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possuem banheiro adequado a alunos com deficiência ou mobilidade reduzida e em relação ao acesso para este públicos temos no ensino fundamental </a:t>
            </a:r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29,8%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 no ensino médio é de </a:t>
            </a:r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46,7%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Fonte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: Fonte: Dados Estatísticos- INEP/2017</a:t>
            </a:r>
          </a:p>
          <a:p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39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TCE e o acompanhamento das metas do Plano Nacional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Educação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43209" y="1367073"/>
            <a:ext cx="8039476" cy="770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40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NO TOCANTINS</a:t>
            </a:r>
          </a:p>
          <a:p>
            <a:pPr algn="ctr"/>
            <a:r>
              <a:rPr lang="pt-BR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 INICIAIS</a:t>
            </a:r>
          </a:p>
          <a:p>
            <a:pPr algn="ctr"/>
            <a:r>
              <a:rPr lang="pt-BR" sz="4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IEGM – TCE-TO</a:t>
            </a:r>
          </a:p>
          <a:p>
            <a:endParaRPr lang="pt-BR" sz="4000" b="1" i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</a:p>
          <a:p>
            <a:pPr algn="r"/>
            <a:endParaRPr lang="pt-B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t-BR" sz="9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IEGM-TCE-TO-2017</a:t>
            </a:r>
            <a:endParaRPr lang="pt-B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36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2884</TotalTime>
  <Words>1855</Words>
  <Application>Microsoft Office PowerPoint</Application>
  <PresentationFormat>Apresentação na tela (4:3)</PresentationFormat>
  <Paragraphs>596</Paragraphs>
  <Slides>50</Slides>
  <Notes>9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7" baseType="lpstr">
      <vt:lpstr>Arial</vt:lpstr>
      <vt:lpstr>Arial Black</vt:lpstr>
      <vt:lpstr>Book Antiqua</vt:lpstr>
      <vt:lpstr>Calibri</vt:lpstr>
      <vt:lpstr>Segoe UI</vt:lpstr>
      <vt:lpstr>Wingdings 2</vt:lpstr>
      <vt:lpstr>Habitat</vt:lpstr>
      <vt:lpstr>Apresentação do PowerPoint</vt:lpstr>
      <vt:lpstr>O TCE e o acompanhamento das metas do Plano Nacional de Educação</vt:lpstr>
      <vt:lpstr>O TCE e o acompanhamento das metas do Plano Nacional de Educação</vt:lpstr>
      <vt:lpstr>O TCE e o acompanhamento das metas do Plano Nacional de Educação</vt:lpstr>
      <vt:lpstr>O TCE e o acompanhamento das metas do Plano Nacional de Educação</vt:lpstr>
      <vt:lpstr>Educação no Brasil </vt:lpstr>
      <vt:lpstr>Educação no Brasil</vt:lpstr>
      <vt:lpstr>Educação no Brasil</vt:lpstr>
      <vt:lpstr>O TCE e o acompanhamento das metas do Plano Nacional de Educação</vt:lpstr>
      <vt:lpstr> “O começo da vida”</vt:lpstr>
      <vt:lpstr>O TCE e o acompanhamento das metas do Plano Nacional de Educação</vt:lpstr>
      <vt:lpstr>O TCE e o acompanhamento das metas do Plano Nacional de Educação</vt:lpstr>
      <vt:lpstr>O TCE e o acompanhamento das metas do Plano Nacional de Educação</vt:lpstr>
      <vt:lpstr>O TCE e o acompanhamento das metas do Plano Nacional de Educação</vt:lpstr>
      <vt:lpstr>O TCE e o acompanhamento das metas do Plano Nacional de Educação</vt:lpstr>
      <vt:lpstr>O TCE e o acompanhamento das metas do Plano Nacional de Educação</vt:lpstr>
      <vt:lpstr>O TCE e o acompanhamento das metas do Plano Nacional de Educação</vt:lpstr>
      <vt:lpstr>O TCE e o acompanhamento das metas do Plano Nacional de Educação</vt:lpstr>
      <vt:lpstr>O TCE e o acompanhamento das metas do Plano Nacional de Educação</vt:lpstr>
      <vt:lpstr>O TCE e o acompanhamento das metas do Plano Nacional de Educação</vt:lpstr>
      <vt:lpstr>O TCE e o acompanhamento das metas do Plano Nacional de Educação</vt:lpstr>
      <vt:lpstr>O TCE e o acompanhamento das metas do Plano Nacional de Educação</vt:lpstr>
      <vt:lpstr>O TCE e o acompanhamento das metas do Plano Nacional de Educação</vt:lpstr>
      <vt:lpstr>O TCE e o acompanhamento das metas do Plano Nacional de Educação</vt:lpstr>
      <vt:lpstr>        Principais medidas que podem melhorar a qualidade do ensino  Acessibilidade</vt:lpstr>
      <vt:lpstr>  Principais medidas que podem melhorar a qualidade do ensino  Laboratório de informática</vt:lpstr>
      <vt:lpstr> Principais medidas que podem melhorar a qualidade do ensino  Quadra poliesportiva</vt:lpstr>
      <vt:lpstr> Principais medidas que podem melhorar a qualidade do ensino Evasão escolar</vt:lpstr>
      <vt:lpstr>Principais medidas que podem melhorar a qualidade do ensino</vt:lpstr>
      <vt:lpstr>Principais medidas que podem melhorar a qualidade do ensino</vt:lpstr>
      <vt:lpstr>         Principais medidas que podem melhorar a qualidade do ensino Combate ao Absenteísmo</vt:lpstr>
      <vt:lpstr>Principais medidas que podem melhorar a qualidade do ensino</vt:lpstr>
      <vt:lpstr>Principais medidas que podem melhorar a qualidade do ensino</vt:lpstr>
      <vt:lpstr>Principais medidas que podem melhorar a qualidade do ensino</vt:lpstr>
      <vt:lpstr>Principais medidas que podem melhorar a qualidade do ensino</vt:lpstr>
      <vt:lpstr>O TCE e o acompanhamento das metas do Plano Nacional de Educação</vt:lpstr>
      <vt:lpstr>O TCE e o acompanhamento das metas do Plano Nacional de Educação</vt:lpstr>
      <vt:lpstr>O TCE e o acompanhamento das metas do Plano Nacional de Educação</vt:lpstr>
      <vt:lpstr>Apresentação do PowerPoint</vt:lpstr>
      <vt:lpstr>Apresentação do PowerPoint</vt:lpstr>
      <vt:lpstr>Apresentação do PowerPoint</vt:lpstr>
      <vt:lpstr>   O TCE e o acompanhamento das metas do Plano Nacional de Educação DIVERGÊNCIAS ENCONTRADAS NOS PLANOS DE EDUCAÇÃO</vt:lpstr>
      <vt:lpstr>  O TCE e o acompanhamento das metas do Plano Nacional de Educação</vt:lpstr>
      <vt:lpstr>  O TCE e o acompanhamento das metas do Plano Nacional de Educação</vt:lpstr>
      <vt:lpstr>O TCE e o acompanhamento das metas do Plano Nacional de Educação</vt:lpstr>
      <vt:lpstr>O TCE e o acompanhamento das metas do Plano Nacional de Educação</vt:lpstr>
      <vt:lpstr>O TCE e o acompanhamento das metas do Plano Nacional de Educação</vt:lpstr>
      <vt:lpstr>  O TCE e o acompanhamento das metas do Plano Nacional de Educação</vt:lpstr>
      <vt:lpstr>O TCE e o acompanhamento das metas do Plano Nacional de Educação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Fábio José Ferreira</dc:creator>
  <cp:lastModifiedBy>Usuário do Windows</cp:lastModifiedBy>
  <cp:revision>151</cp:revision>
  <dcterms:created xsi:type="dcterms:W3CDTF">2018-09-27T21:19:04Z</dcterms:created>
  <dcterms:modified xsi:type="dcterms:W3CDTF">2018-10-22T22:55:53Z</dcterms:modified>
</cp:coreProperties>
</file>